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09" r:id="rId1"/>
    <p:sldMasterId id="2147483750" r:id="rId2"/>
  </p:sldMasterIdLst>
  <p:notesMasterIdLst>
    <p:notesMasterId r:id="rId46"/>
  </p:notesMasterIdLst>
  <p:sldIdLst>
    <p:sldId id="256" r:id="rId3"/>
    <p:sldId id="261" r:id="rId4"/>
    <p:sldId id="262" r:id="rId5"/>
    <p:sldId id="264" r:id="rId6"/>
    <p:sldId id="313" r:id="rId7"/>
    <p:sldId id="316" r:id="rId8"/>
    <p:sldId id="357" r:id="rId9"/>
    <p:sldId id="359" r:id="rId10"/>
    <p:sldId id="358" r:id="rId11"/>
    <p:sldId id="361" r:id="rId12"/>
    <p:sldId id="363" r:id="rId13"/>
    <p:sldId id="364" r:id="rId14"/>
    <p:sldId id="373" r:id="rId15"/>
    <p:sldId id="374" r:id="rId16"/>
    <p:sldId id="326" r:id="rId17"/>
    <p:sldId id="258" r:id="rId18"/>
    <p:sldId id="263" r:id="rId19"/>
    <p:sldId id="315" r:id="rId20"/>
    <p:sldId id="366" r:id="rId21"/>
    <p:sldId id="368" r:id="rId22"/>
    <p:sldId id="369" r:id="rId23"/>
    <p:sldId id="323" r:id="rId24"/>
    <p:sldId id="274" r:id="rId25"/>
    <p:sldId id="338" r:id="rId26"/>
    <p:sldId id="377" r:id="rId27"/>
    <p:sldId id="341" r:id="rId28"/>
    <p:sldId id="339" r:id="rId29"/>
    <p:sldId id="352" r:id="rId30"/>
    <p:sldId id="344" r:id="rId31"/>
    <p:sldId id="376" r:id="rId32"/>
    <p:sldId id="322" r:id="rId33"/>
    <p:sldId id="375" r:id="rId34"/>
    <p:sldId id="378" r:id="rId35"/>
    <p:sldId id="257" r:id="rId36"/>
    <p:sldId id="324" r:id="rId37"/>
    <p:sldId id="269" r:id="rId38"/>
    <p:sldId id="370" r:id="rId39"/>
    <p:sldId id="362" r:id="rId40"/>
    <p:sldId id="367" r:id="rId41"/>
    <p:sldId id="304" r:id="rId42"/>
    <p:sldId id="303" r:id="rId43"/>
    <p:sldId id="305" r:id="rId44"/>
    <p:sldId id="371"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ory slides" id="{667F2D9D-37E2-8345-8F80-D0F186F55D3F}">
          <p14:sldIdLst>
            <p14:sldId id="256"/>
            <p14:sldId id="261"/>
            <p14:sldId id="262"/>
            <p14:sldId id="264"/>
            <p14:sldId id="313"/>
          </p14:sldIdLst>
        </p14:section>
        <p14:section name="Market research" id="{7795AE8A-9714-9F47-884C-3ACE533D863B}">
          <p14:sldIdLst>
            <p14:sldId id="316"/>
            <p14:sldId id="357"/>
            <p14:sldId id="359"/>
            <p14:sldId id="358"/>
            <p14:sldId id="361"/>
            <p14:sldId id="363"/>
            <p14:sldId id="364"/>
            <p14:sldId id="373"/>
            <p14:sldId id="374"/>
          </p14:sldIdLst>
        </p14:section>
        <p14:section name="Technical slides" id="{C7AB8CE2-09DA-C146-8AE1-38B975F827A8}">
          <p14:sldIdLst>
            <p14:sldId id="326"/>
            <p14:sldId id="258"/>
            <p14:sldId id="263"/>
            <p14:sldId id="315"/>
            <p14:sldId id="366"/>
            <p14:sldId id="368"/>
            <p14:sldId id="369"/>
          </p14:sldIdLst>
        </p14:section>
        <p14:section name="Recommendations" id="{6636C012-42A6-7747-9109-CC5A2527536D}">
          <p14:sldIdLst>
            <p14:sldId id="323"/>
            <p14:sldId id="274"/>
            <p14:sldId id="338"/>
            <p14:sldId id="377"/>
            <p14:sldId id="341"/>
            <p14:sldId id="339"/>
          </p14:sldIdLst>
        </p14:section>
        <p14:section name="After the rebranding" id="{24F2CAA4-85B2-1F45-83DD-E00E9CE68C53}">
          <p14:sldIdLst>
            <p14:sldId id="352"/>
            <p14:sldId id="344"/>
            <p14:sldId id="376"/>
            <p14:sldId id="322"/>
            <p14:sldId id="375"/>
            <p14:sldId id="378"/>
            <p14:sldId id="257"/>
            <p14:sldId id="324"/>
            <p14:sldId id="269"/>
          </p14:sldIdLst>
        </p14:section>
        <p14:section name="Appendix" id="{88A2E2FD-8CE1-DA40-89C1-8E97CDFD0250}">
          <p14:sldIdLst>
            <p14:sldId id="370"/>
            <p14:sldId id="362"/>
            <p14:sldId id="367"/>
            <p14:sldId id="304"/>
            <p14:sldId id="303"/>
            <p14:sldId id="305"/>
            <p14:sldId id="371"/>
          </p14:sldIdLst>
        </p14:section>
      </p14:sectionLst>
    </p:ex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130"/>
    <a:srgbClr val="EC8037"/>
    <a:srgbClr val="000000"/>
    <a:srgbClr val="FF9300"/>
    <a:srgbClr val="FEE7DD"/>
    <a:srgbClr val="F3F3F3"/>
    <a:srgbClr val="3D3D3D"/>
    <a:srgbClr val="A3A3A3"/>
    <a:srgbClr val="F7CCA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F0D32B-3530-4EFE-9BCF-021ED032EBA8}">
  <a:tblStyle styleId="{94F0D32B-3530-4EFE-9BCF-021ED032EB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94679"/>
  </p:normalViewPr>
  <p:slideViewPr>
    <p:cSldViewPr snapToGrid="0" snapToObjects="1" showGuides="1">
      <p:cViewPr>
        <p:scale>
          <a:sx n="150" d="100"/>
          <a:sy n="150" d="100"/>
        </p:scale>
        <p:origin x="552" y="264"/>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800" b="1" i="0" u="none" strike="noStrike" kern="1200" cap="none" baseline="0">
                <a:solidFill>
                  <a:schemeClr val="lt1">
                    <a:lumMod val="85000"/>
                  </a:schemeClr>
                </a:solidFill>
                <a:latin typeface="+mn-lt"/>
                <a:ea typeface="+mn-ea"/>
                <a:cs typeface="+mn-cs"/>
              </a:defRPr>
            </a:pPr>
            <a:r>
              <a:rPr lang="en-US" sz="800" dirty="0"/>
              <a:t>Number of restaurants in</a:t>
            </a:r>
            <a:r>
              <a:rPr lang="en-US" sz="800" baseline="0" dirty="0"/>
              <a:t> London </a:t>
            </a:r>
            <a:r>
              <a:rPr lang="en-US" sz="800" b="0" baseline="0" dirty="0"/>
              <a:t>(TripAdvisor, 2019)</a:t>
            </a:r>
            <a:endParaRPr lang="en-US" sz="800" b="0" dirty="0"/>
          </a:p>
        </c:rich>
      </c:tx>
      <c:layout>
        <c:manualLayout>
          <c:xMode val="edge"/>
          <c:yMode val="edge"/>
          <c:x val="0.13625785861937881"/>
          <c:y val="0.93408977224611001"/>
        </c:manualLayout>
      </c:layout>
      <c:overlay val="0"/>
      <c:spPr>
        <a:noFill/>
        <a:ln>
          <a:noFill/>
        </a:ln>
        <a:effectLst/>
      </c:spPr>
      <c:txPr>
        <a:bodyPr rot="0" spcFirstLastPara="1" vertOverflow="ellipsis" vert="horz" wrap="square" anchor="ctr" anchorCtr="1"/>
        <a:lstStyle/>
        <a:p>
          <a:pPr>
            <a:defRPr sz="800" b="1" i="0" u="none" strike="noStrike" kern="1200" cap="none" baseline="0">
              <a:solidFill>
                <a:schemeClr val="lt1">
                  <a:lumMod val="85000"/>
                </a:schemeClr>
              </a:solidFill>
              <a:latin typeface="+mn-lt"/>
              <a:ea typeface="+mn-ea"/>
              <a:cs typeface="+mn-cs"/>
            </a:defRPr>
          </a:pPr>
          <a:endParaRPr lang="fr-FR"/>
        </a:p>
      </c:txPr>
    </c:title>
    <c:autoTitleDeleted val="0"/>
    <c:plotArea>
      <c:layout>
        <c:manualLayout>
          <c:layoutTarget val="inner"/>
          <c:xMode val="edge"/>
          <c:yMode val="edge"/>
          <c:x val="0.10959083760952382"/>
          <c:y val="2.9620067291333659E-2"/>
          <c:w val="0.85371655761819254"/>
          <c:h val="0.55951056591784387"/>
        </c:manualLayout>
      </c:layout>
      <c:barChart>
        <c:barDir val="col"/>
        <c:grouping val="clustered"/>
        <c:varyColors val="0"/>
        <c:ser>
          <c:idx val="0"/>
          <c:order val="0"/>
          <c:tx>
            <c:strRef>
              <c:f>Feuil1!$B$1</c:f>
              <c:strCache>
                <c:ptCount val="1"/>
                <c:pt idx="0">
                  <c:v>Série 1</c:v>
                </c:pt>
              </c:strCache>
            </c:strRef>
          </c:tx>
          <c:spPr>
            <a:solidFill>
              <a:schemeClr val="bg2"/>
            </a:solidFill>
            <a:ln w="9525" cap="flat" cmpd="sng" algn="ctr">
              <a:noFill/>
              <a:miter lim="800000"/>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lt1">
                        <a:lumMod val="75000"/>
                      </a:schemeClr>
                    </a:solidFill>
                    <a:latin typeface="+mn-lt"/>
                    <a:ea typeface="+mn-ea"/>
                    <a:cs typeface="+mn-cs"/>
                  </a:defRPr>
                </a:pPr>
                <a:endParaRPr lang="fr-FR"/>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Feuil1!$A$2:$A$11</c:f>
              <c:strCache>
                <c:ptCount val="10"/>
                <c:pt idx="0">
                  <c:v>Pub restaurant</c:v>
                </c:pt>
                <c:pt idx="1">
                  <c:v>English (non-pub)</c:v>
                </c:pt>
                <c:pt idx="2">
                  <c:v>Asian fusion</c:v>
                </c:pt>
                <c:pt idx="3">
                  <c:v>Indian</c:v>
                </c:pt>
                <c:pt idx="4">
                  <c:v>Italian</c:v>
                </c:pt>
                <c:pt idx="5">
                  <c:v>Pizza restaurant</c:v>
                </c:pt>
                <c:pt idx="6">
                  <c:v>Chinese</c:v>
                </c:pt>
                <c:pt idx="7">
                  <c:v>Steak House</c:v>
                </c:pt>
                <c:pt idx="8">
                  <c:v>American restaurant</c:v>
                </c:pt>
                <c:pt idx="9">
                  <c:v>Garden centre restaurant</c:v>
                </c:pt>
              </c:strCache>
            </c:strRef>
          </c:cat>
          <c:val>
            <c:numRef>
              <c:f>Feuil1!$B$2:$B$11</c:f>
              <c:numCache>
                <c:formatCode>General</c:formatCode>
                <c:ptCount val="10"/>
                <c:pt idx="0">
                  <c:v>22311</c:v>
                </c:pt>
                <c:pt idx="1">
                  <c:v>12409</c:v>
                </c:pt>
                <c:pt idx="2">
                  <c:v>12106</c:v>
                </c:pt>
                <c:pt idx="3">
                  <c:v>12065</c:v>
                </c:pt>
                <c:pt idx="4">
                  <c:v>11894</c:v>
                </c:pt>
                <c:pt idx="5">
                  <c:v>11876</c:v>
                </c:pt>
                <c:pt idx="6">
                  <c:v>10326</c:v>
                </c:pt>
                <c:pt idx="7">
                  <c:v>8677</c:v>
                </c:pt>
                <c:pt idx="8">
                  <c:v>6309</c:v>
                </c:pt>
                <c:pt idx="9">
                  <c:v>6312</c:v>
                </c:pt>
              </c:numCache>
            </c:numRef>
          </c:val>
          <c:extLst>
            <c:ext xmlns:c16="http://schemas.microsoft.com/office/drawing/2014/chart" uri="{C3380CC4-5D6E-409C-BE32-E72D297353CC}">
              <c16:uniqueId val="{00000000-1829-EB47-B1E8-D025773EE39F}"/>
            </c:ext>
          </c:extLst>
        </c:ser>
        <c:dLbls>
          <c:showLegendKey val="0"/>
          <c:showVal val="0"/>
          <c:showCatName val="0"/>
          <c:showSerName val="0"/>
          <c:showPercent val="0"/>
          <c:showBubbleSize val="0"/>
        </c:dLbls>
        <c:gapWidth val="137"/>
        <c:overlap val="-40"/>
        <c:axId val="104711536"/>
        <c:axId val="104712752"/>
      </c:barChart>
      <c:catAx>
        <c:axId val="10471153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75000"/>
                  </a:schemeClr>
                </a:solidFill>
                <a:latin typeface="+mn-lt"/>
                <a:ea typeface="+mn-ea"/>
                <a:cs typeface="+mn-cs"/>
              </a:defRPr>
            </a:pPr>
            <a:endParaRPr lang="fr-FR"/>
          </a:p>
        </c:txPr>
        <c:crossAx val="104712752"/>
        <c:crosses val="autoZero"/>
        <c:auto val="1"/>
        <c:lblAlgn val="ctr"/>
        <c:lblOffset val="100"/>
        <c:noMultiLvlLbl val="0"/>
      </c:catAx>
      <c:valAx>
        <c:axId val="10471275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04711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baseline="0">
                <a:solidFill>
                  <a:schemeClr val="bg1"/>
                </a:solidFill>
                <a:latin typeface="Trebuchet MS" panose="020B0703020202090204" pitchFamily="34" charset="0"/>
                <a:ea typeface="+mn-ea"/>
                <a:cs typeface="+mn-cs"/>
              </a:defRPr>
            </a:pPr>
            <a:r>
              <a:rPr lang="en-US" sz="1100" b="1" dirty="0">
                <a:solidFill>
                  <a:schemeClr val="bg1"/>
                </a:solidFill>
                <a:latin typeface="Trebuchet MS" panose="020B0703020202090204" pitchFamily="34" charset="0"/>
              </a:rPr>
              <a:t>Total earnings</a:t>
            </a:r>
          </a:p>
        </c:rich>
      </c:tx>
      <c:layout>
        <c:manualLayout>
          <c:xMode val="edge"/>
          <c:yMode val="edge"/>
          <c:x val="0.34660863324672297"/>
          <c:y val="5.4362036179290564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Trebuchet MS" panose="020B0703020202090204" pitchFamily="34" charset="0"/>
              <a:ea typeface="+mn-ea"/>
              <a:cs typeface="+mn-cs"/>
            </a:defRPr>
          </a:pPr>
          <a:endParaRPr lang="fr-FR"/>
        </a:p>
      </c:txPr>
    </c:title>
    <c:autoTitleDeleted val="0"/>
    <c:plotArea>
      <c:layout/>
      <c:pieChart>
        <c:varyColors val="1"/>
        <c:ser>
          <c:idx val="0"/>
          <c:order val="0"/>
          <c:tx>
            <c:strRef>
              <c:f>Feuil1!$B$1</c:f>
              <c:strCache>
                <c:ptCount val="1"/>
                <c:pt idx="0">
                  <c:v>Earnings</c:v>
                </c:pt>
              </c:strCache>
            </c:strRef>
          </c:tx>
          <c:dPt>
            <c:idx val="0"/>
            <c:bubble3D val="0"/>
            <c:explosion val="5"/>
            <c:spPr>
              <a:solidFill>
                <a:schemeClr val="bg2">
                  <a:lumMod val="40000"/>
                  <a:lumOff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FC80-45F5-9F87-FDE3651B5B57}"/>
              </c:ext>
            </c:extLst>
          </c:dPt>
          <c:dPt>
            <c:idx val="1"/>
            <c:bubble3D val="0"/>
            <c:explosion val="7"/>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C80-45F5-9F87-FDE3651B5B57}"/>
              </c:ext>
            </c:extLst>
          </c:dPt>
          <c:dPt>
            <c:idx val="2"/>
            <c:bubble3D val="0"/>
            <c:explosion val="15"/>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FC80-45F5-9F87-FDE3651B5B57}"/>
              </c:ext>
            </c:extLst>
          </c:dPt>
          <c:dPt>
            <c:idx val="3"/>
            <c:bubble3D val="0"/>
            <c:explosion val="7"/>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C80-45F5-9F87-FDE3651B5B57}"/>
              </c:ext>
            </c:extLst>
          </c:dPt>
          <c:dLbls>
            <c:dLbl>
              <c:idx val="0"/>
              <c:layout>
                <c:manualLayout>
                  <c:x val="0.10775888613933877"/>
                  <c:y val="0.14342624223851735"/>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C80-45F5-9F87-FDE3651B5B57}"/>
                </c:ext>
              </c:extLst>
            </c:dLbl>
            <c:dLbl>
              <c:idx val="1"/>
              <c:layout>
                <c:manualLayout>
                  <c:x val="-0.18361544885257458"/>
                  <c:y val="9.1804423657188147E-2"/>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80-45F5-9F87-FDE3651B5B57}"/>
                </c:ext>
              </c:extLst>
            </c:dLbl>
            <c:dLbl>
              <c:idx val="2"/>
              <c:layout>
                <c:manualLayout>
                  <c:x val="2.2193349056952364E-2"/>
                  <c:y val="-0.12453632643189924"/>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15:layout>
                    <c:manualLayout>
                      <c:w val="0.11337291335194731"/>
                      <c:h val="8.2856803476602015E-2"/>
                    </c:manualLayout>
                  </c15:layout>
                </c:ext>
                <c:ext xmlns:c16="http://schemas.microsoft.com/office/drawing/2014/chart" uri="{C3380CC4-5D6E-409C-BE32-E72D297353CC}">
                  <c16:uniqueId val="{00000004-FC80-45F5-9F87-FDE3651B5B57}"/>
                </c:ext>
              </c:extLst>
            </c:dLbl>
            <c:dLbl>
              <c:idx val="3"/>
              <c:layout>
                <c:manualLayout>
                  <c:x val="7.2306842128168208E-2"/>
                  <c:y val="-4.5783250286167691E-2"/>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80-45F5-9F87-FDE3651B5B57}"/>
                </c:ext>
              </c:extLst>
            </c:dLbl>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Feuil1!$A$2:$A$5</c:f>
              <c:strCache>
                <c:ptCount val="4"/>
                <c:pt idx="0">
                  <c:v>Restaurant/Brunch</c:v>
                </c:pt>
                <c:pt idx="1">
                  <c:v>Restaurant/Dinner</c:v>
                </c:pt>
                <c:pt idx="2">
                  <c:v>Bar/Winter</c:v>
                </c:pt>
                <c:pt idx="3">
                  <c:v>Bar/Summer</c:v>
                </c:pt>
              </c:strCache>
            </c:strRef>
          </c:cat>
          <c:val>
            <c:numRef>
              <c:f>Feuil1!$B$2:$B$5</c:f>
              <c:numCache>
                <c:formatCode>General</c:formatCode>
                <c:ptCount val="4"/>
                <c:pt idx="0">
                  <c:v>1.3</c:v>
                </c:pt>
                <c:pt idx="1">
                  <c:v>3.1</c:v>
                </c:pt>
                <c:pt idx="2">
                  <c:v>1.6</c:v>
                </c:pt>
                <c:pt idx="3">
                  <c:v>1.5</c:v>
                </c:pt>
              </c:numCache>
            </c:numRef>
          </c:val>
          <c:extLst>
            <c:ext xmlns:c16="http://schemas.microsoft.com/office/drawing/2014/chart" uri="{C3380CC4-5D6E-409C-BE32-E72D297353CC}">
              <c16:uniqueId val="{00000000-FC80-45F5-9F87-FDE3651B5B57}"/>
            </c:ext>
          </c:extLst>
        </c:ser>
        <c:dLbls>
          <c:dLblPos val="ctr"/>
          <c:showLegendKey val="0"/>
          <c:showVal val="0"/>
          <c:showCatName val="0"/>
          <c:showSerName val="0"/>
          <c:showPercent val="1"/>
          <c:showBubbleSize val="0"/>
          <c:showLeaderLines val="1"/>
        </c:dLbls>
        <c:firstSliceAng val="294"/>
      </c:pieChart>
      <c:spPr>
        <a:noFill/>
        <a:ln>
          <a:noFill/>
        </a:ln>
        <a:effectLst/>
      </c:spPr>
    </c:plotArea>
    <c:legend>
      <c:legendPos val="r"/>
      <c:layout>
        <c:manualLayout>
          <c:xMode val="edge"/>
          <c:yMode val="edge"/>
          <c:x val="0.63319006538065825"/>
          <c:y val="0.29378721115263567"/>
          <c:w val="0.3633338415180728"/>
          <c:h val="0.5838982074439605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Reem Kufi" panose="020B0604020202020204"/>
              <a:ea typeface="+mn-ea"/>
              <a:cs typeface="Adobe Arabic" panose="02040503050201020203" pitchFamily="18" charset="-78"/>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077077c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077077c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878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316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418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2872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193190a5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193190a5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590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1ee54a1a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1ee54a1a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283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88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193190a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193190a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049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289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1ee54a1a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1ee54a1a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46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2e9603d2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2e9603d2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043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9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302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592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193190a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193190a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177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26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193190a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193190a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219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193190a5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193190a5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821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29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38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193190a5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193190a5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591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193190a5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193190a5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781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2e9603d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2e9603d2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193190a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193190a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114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066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898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3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193190a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193190a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25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1ee54a1a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1ee54a1a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1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6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168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1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31350" y="1479425"/>
            <a:ext cx="2281800" cy="1628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F2F2F"/>
              </a:buClr>
              <a:buSzPts val="5200"/>
              <a:buFont typeface="Reem Kufi"/>
              <a:buNone/>
              <a:defRPr sz="3000">
                <a:solidFill>
                  <a:srgbClr val="2F2F2F"/>
                </a:solidFill>
              </a:defRPr>
            </a:lvl1pPr>
            <a:lvl2pPr lvl="1"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2"/>
          <p:cNvSpPr txBox="1">
            <a:spLocks noGrp="1"/>
          </p:cNvSpPr>
          <p:nvPr>
            <p:ph type="subTitle" idx="1"/>
          </p:nvPr>
        </p:nvSpPr>
        <p:spPr>
          <a:xfrm>
            <a:off x="3113950" y="3045175"/>
            <a:ext cx="2916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Regular"/>
              <a:buNone/>
              <a:defRPr sz="1200">
                <a:solidFill>
                  <a:srgbClr val="2F2F2F"/>
                </a:solidFill>
                <a:latin typeface="Rokkitt Regular"/>
                <a:ea typeface="Rokkitt Regular"/>
                <a:cs typeface="Rokkitt Regular"/>
                <a:sym typeface="Rokkitt Regular"/>
              </a:defRPr>
            </a:lvl1pPr>
            <a:lvl2pPr lvl="1"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2pPr>
            <a:lvl3pPr lvl="2"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3pPr>
            <a:lvl4pPr lvl="3"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4pPr>
            <a:lvl5pPr lvl="4"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5pPr>
            <a:lvl6pPr lvl="5"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6pPr>
            <a:lvl7pPr lvl="6"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7pPr>
            <a:lvl8pPr lvl="7"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8pPr>
            <a:lvl9pPr lvl="8"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132446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994565" y="896525"/>
            <a:ext cx="3749100" cy="94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4800">
                <a:solidFill>
                  <a:schemeClr val="dk1"/>
                </a:solidFill>
              </a:defRPr>
            </a:lvl1pPr>
            <a:lvl2pPr lvl="1" algn="r" rtl="0">
              <a:spcBef>
                <a:spcPts val="0"/>
              </a:spcBef>
              <a:spcAft>
                <a:spcPts val="0"/>
              </a:spcAft>
              <a:buClr>
                <a:schemeClr val="dk1"/>
              </a:buClr>
              <a:buSzPts val="3000"/>
              <a:buNone/>
              <a:defRPr sz="3000">
                <a:solidFill>
                  <a:schemeClr val="dk1"/>
                </a:solidFill>
              </a:defRPr>
            </a:lvl2pPr>
            <a:lvl3pPr lvl="2" algn="r" rtl="0">
              <a:spcBef>
                <a:spcPts val="0"/>
              </a:spcBef>
              <a:spcAft>
                <a:spcPts val="0"/>
              </a:spcAft>
              <a:buClr>
                <a:schemeClr val="dk1"/>
              </a:buClr>
              <a:buSzPts val="3000"/>
              <a:buNone/>
              <a:defRPr sz="3000">
                <a:solidFill>
                  <a:schemeClr val="dk1"/>
                </a:solidFill>
              </a:defRPr>
            </a:lvl3pPr>
            <a:lvl4pPr lvl="3" algn="r" rtl="0">
              <a:spcBef>
                <a:spcPts val="0"/>
              </a:spcBef>
              <a:spcAft>
                <a:spcPts val="0"/>
              </a:spcAft>
              <a:buClr>
                <a:schemeClr val="dk1"/>
              </a:buClr>
              <a:buSzPts val="3000"/>
              <a:buNone/>
              <a:defRPr sz="3000">
                <a:solidFill>
                  <a:schemeClr val="dk1"/>
                </a:solidFill>
              </a:defRPr>
            </a:lvl4pPr>
            <a:lvl5pPr lvl="4" algn="r" rtl="0">
              <a:spcBef>
                <a:spcPts val="0"/>
              </a:spcBef>
              <a:spcAft>
                <a:spcPts val="0"/>
              </a:spcAft>
              <a:buClr>
                <a:schemeClr val="dk1"/>
              </a:buClr>
              <a:buSzPts val="3000"/>
              <a:buNone/>
              <a:defRPr sz="3000">
                <a:solidFill>
                  <a:schemeClr val="dk1"/>
                </a:solidFill>
              </a:defRPr>
            </a:lvl5pPr>
            <a:lvl6pPr lvl="5" algn="r" rtl="0">
              <a:spcBef>
                <a:spcPts val="0"/>
              </a:spcBef>
              <a:spcAft>
                <a:spcPts val="0"/>
              </a:spcAft>
              <a:buClr>
                <a:schemeClr val="dk1"/>
              </a:buClr>
              <a:buSzPts val="3000"/>
              <a:buNone/>
              <a:defRPr sz="3000">
                <a:solidFill>
                  <a:schemeClr val="dk1"/>
                </a:solidFill>
              </a:defRPr>
            </a:lvl6pPr>
            <a:lvl7pPr lvl="6" algn="r" rtl="0">
              <a:spcBef>
                <a:spcPts val="0"/>
              </a:spcBef>
              <a:spcAft>
                <a:spcPts val="0"/>
              </a:spcAft>
              <a:buClr>
                <a:schemeClr val="dk1"/>
              </a:buClr>
              <a:buSzPts val="3000"/>
              <a:buNone/>
              <a:defRPr sz="3000">
                <a:solidFill>
                  <a:schemeClr val="dk1"/>
                </a:solidFill>
              </a:defRPr>
            </a:lvl7pPr>
            <a:lvl8pPr lvl="7" algn="r" rtl="0">
              <a:spcBef>
                <a:spcPts val="0"/>
              </a:spcBef>
              <a:spcAft>
                <a:spcPts val="0"/>
              </a:spcAft>
              <a:buClr>
                <a:schemeClr val="dk1"/>
              </a:buClr>
              <a:buSzPts val="3000"/>
              <a:buNone/>
              <a:defRPr sz="3000">
                <a:solidFill>
                  <a:schemeClr val="dk1"/>
                </a:solidFill>
              </a:defRPr>
            </a:lvl8pPr>
            <a:lvl9pPr lvl="8" algn="r" rtl="0">
              <a:spcBef>
                <a:spcPts val="0"/>
              </a:spcBef>
              <a:spcAft>
                <a:spcPts val="0"/>
              </a:spcAft>
              <a:buClr>
                <a:schemeClr val="dk1"/>
              </a:buClr>
              <a:buSzPts val="3000"/>
              <a:buNone/>
              <a:defRPr sz="3000">
                <a:solidFill>
                  <a:schemeClr val="dk1"/>
                </a:solidFill>
              </a:defRPr>
            </a:lvl9pPr>
          </a:lstStyle>
          <a:p>
            <a:endParaRPr/>
          </a:p>
        </p:txBody>
      </p:sp>
      <p:sp>
        <p:nvSpPr>
          <p:cNvPr id="100" name="Google Shape;100;p14"/>
          <p:cNvSpPr txBox="1">
            <a:spLocks noGrp="1"/>
          </p:cNvSpPr>
          <p:nvPr>
            <p:ph type="subTitle" idx="1"/>
          </p:nvPr>
        </p:nvSpPr>
        <p:spPr>
          <a:xfrm>
            <a:off x="994565" y="2110795"/>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1" name="Google Shape;101;p14"/>
          <p:cNvSpPr txBox="1"/>
          <p:nvPr/>
        </p:nvSpPr>
        <p:spPr>
          <a:xfrm>
            <a:off x="990050" y="3948475"/>
            <a:ext cx="2797200" cy="4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000" dirty="0">
                <a:solidFill>
                  <a:schemeClr val="dk1"/>
                </a:solidFill>
                <a:latin typeface="Rokkitt Regular"/>
                <a:ea typeface="Rokkitt Regular"/>
                <a:cs typeface="Rokkitt Regular"/>
                <a:sym typeface="Rokkitt Regular"/>
              </a:rPr>
              <a:t>CREDITS: This presentation template was created by </a:t>
            </a:r>
            <a:r>
              <a:rPr lang="en" sz="1000" dirty="0">
                <a:solidFill>
                  <a:schemeClr val="dk1"/>
                </a:solidFill>
                <a:uFill>
                  <a:noFill/>
                </a:uFill>
                <a:latin typeface="Rokkitt Regular"/>
                <a:ea typeface="Rokkitt Regular"/>
                <a:cs typeface="Rokkitt Regular"/>
                <a:sym typeface="Rokkitt Regular"/>
                <a:hlinkClick r:id="rId2"/>
              </a:rPr>
              <a:t>Slidesgo</a:t>
            </a:r>
            <a:r>
              <a:rPr lang="en" sz="1000" dirty="0">
                <a:solidFill>
                  <a:schemeClr val="dk1"/>
                </a:solidFill>
                <a:latin typeface="Rokkitt Regular"/>
                <a:ea typeface="Rokkitt Regular"/>
                <a:cs typeface="Rokkitt Regular"/>
                <a:sym typeface="Rokkitt Regular"/>
              </a:rPr>
              <a:t>, including icons by </a:t>
            </a:r>
            <a:r>
              <a:rPr lang="en" sz="1000" dirty="0">
                <a:solidFill>
                  <a:schemeClr val="dk1"/>
                </a:solidFill>
                <a:uFill>
                  <a:noFill/>
                </a:uFill>
                <a:latin typeface="Rokkitt Regular"/>
                <a:ea typeface="Rokkitt Regular"/>
                <a:cs typeface="Rokkitt Regular"/>
                <a:sym typeface="Rokkitt Regular"/>
                <a:hlinkClick r:id="rId3"/>
              </a:rPr>
              <a:t>Flaticon</a:t>
            </a:r>
            <a:r>
              <a:rPr lang="en" sz="1000" dirty="0">
                <a:solidFill>
                  <a:schemeClr val="dk1"/>
                </a:solidFill>
                <a:latin typeface="Rokkitt Regular"/>
                <a:ea typeface="Rokkitt Regular"/>
                <a:cs typeface="Rokkitt Regular"/>
                <a:sym typeface="Rokkitt Regular"/>
              </a:rPr>
              <a:t>, and infographics &amp; images by </a:t>
            </a:r>
            <a:r>
              <a:rPr lang="en" sz="1000" dirty="0">
                <a:solidFill>
                  <a:schemeClr val="dk1"/>
                </a:solidFill>
                <a:uFill>
                  <a:noFill/>
                </a:uFill>
                <a:latin typeface="Rokkitt Regular"/>
                <a:ea typeface="Rokkitt Regular"/>
                <a:cs typeface="Rokkitt Regular"/>
                <a:sym typeface="Rokkitt Regular"/>
                <a:hlinkClick r:id="rId4"/>
              </a:rPr>
              <a:t>Freepik</a:t>
            </a:r>
            <a:r>
              <a:rPr lang="en" sz="1000" dirty="0">
                <a:solidFill>
                  <a:schemeClr val="dk1"/>
                </a:solidFill>
                <a:latin typeface="Rokkitt Regular"/>
                <a:ea typeface="Rokkitt Regular"/>
                <a:cs typeface="Rokkitt Regular"/>
                <a:sym typeface="Rokkitt Regular"/>
              </a:rPr>
              <a:t>. </a:t>
            </a:r>
            <a:endParaRPr sz="1000" dirty="0">
              <a:solidFill>
                <a:schemeClr val="dk1"/>
              </a:solidFill>
              <a:latin typeface="Rokkitt Regular"/>
              <a:ea typeface="Rokkitt Regular"/>
              <a:cs typeface="Rokkitt Regular"/>
              <a:sym typeface="Rokkitt Regular"/>
            </a:endParaRPr>
          </a:p>
          <a:p>
            <a:pPr marL="0" lvl="0" indent="0" algn="l" rtl="0">
              <a:spcBef>
                <a:spcPts val="0"/>
              </a:spcBef>
              <a:spcAft>
                <a:spcPts val="0"/>
              </a:spcAft>
              <a:buNone/>
            </a:pPr>
            <a:endParaRPr sz="1000" dirty="0">
              <a:solidFill>
                <a:schemeClr val="dk1"/>
              </a:solidFill>
              <a:latin typeface="Rokkitt Regular"/>
              <a:ea typeface="Rokkitt Regular"/>
              <a:cs typeface="Rokkitt Regular"/>
              <a:sym typeface="Rokkitt Regular"/>
            </a:endParaRPr>
          </a:p>
        </p:txBody>
      </p:sp>
    </p:spTree>
    <p:extLst>
      <p:ext uri="{BB962C8B-B14F-4D97-AF65-F5344CB8AC3E}">
        <p14:creationId xmlns:p14="http://schemas.microsoft.com/office/powerpoint/2010/main" val="1812366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F3F3F3"/>
        </a:solidFill>
        <a:effectLst/>
      </p:bgPr>
    </p:bg>
    <p:spTree>
      <p:nvGrpSpPr>
        <p:cNvPr id="1" name="Shape 102"/>
        <p:cNvGrpSpPr/>
        <p:nvPr/>
      </p:nvGrpSpPr>
      <p:grpSpPr>
        <a:xfrm>
          <a:off x="0" y="0"/>
          <a:ext cx="0" cy="0"/>
          <a:chOff x="0" y="0"/>
          <a:chExt cx="0" cy="0"/>
        </a:xfrm>
      </p:grpSpPr>
      <p:sp>
        <p:nvSpPr>
          <p:cNvPr id="103" name="Google Shape;103;p15"/>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subTitle" idx="1"/>
          </p:nvPr>
        </p:nvSpPr>
        <p:spPr>
          <a:xfrm>
            <a:off x="720000" y="1427600"/>
            <a:ext cx="7762200" cy="30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F2F2F"/>
              </a:buClr>
              <a:buSzPts val="1000"/>
              <a:buChar char="●"/>
              <a:defRPr sz="1100">
                <a:solidFill>
                  <a:srgbClr val="2F2F2F"/>
                </a:solidFill>
              </a:defRPr>
            </a:lvl1pPr>
            <a:lvl2pPr lvl="1" algn="ctr" rtl="0">
              <a:lnSpc>
                <a:spcPct val="100000"/>
              </a:lnSpc>
              <a:spcBef>
                <a:spcPts val="0"/>
              </a:spcBef>
              <a:spcAft>
                <a:spcPts val="0"/>
              </a:spcAft>
              <a:buClr>
                <a:srgbClr val="2F2F2F"/>
              </a:buClr>
              <a:buSzPts val="1000"/>
              <a:buChar char="○"/>
              <a:defRPr sz="1000">
                <a:solidFill>
                  <a:srgbClr val="2F2F2F"/>
                </a:solidFill>
              </a:defRPr>
            </a:lvl2pPr>
            <a:lvl3pPr lvl="2" algn="ctr" rtl="0">
              <a:lnSpc>
                <a:spcPct val="100000"/>
              </a:lnSpc>
              <a:spcBef>
                <a:spcPts val="0"/>
              </a:spcBef>
              <a:spcAft>
                <a:spcPts val="0"/>
              </a:spcAft>
              <a:buClr>
                <a:srgbClr val="2F2F2F"/>
              </a:buClr>
              <a:buSzPts val="1000"/>
              <a:buChar char="■"/>
              <a:defRPr sz="1000">
                <a:solidFill>
                  <a:srgbClr val="2F2F2F"/>
                </a:solidFill>
              </a:defRPr>
            </a:lvl3pPr>
            <a:lvl4pPr lvl="3" algn="ctr" rtl="0">
              <a:lnSpc>
                <a:spcPct val="100000"/>
              </a:lnSpc>
              <a:spcBef>
                <a:spcPts val="0"/>
              </a:spcBef>
              <a:spcAft>
                <a:spcPts val="0"/>
              </a:spcAft>
              <a:buClr>
                <a:srgbClr val="2F2F2F"/>
              </a:buClr>
              <a:buSzPts val="1000"/>
              <a:buChar char="●"/>
              <a:defRPr sz="1000">
                <a:solidFill>
                  <a:srgbClr val="2F2F2F"/>
                </a:solidFill>
              </a:defRPr>
            </a:lvl4pPr>
            <a:lvl5pPr lvl="4" algn="ctr" rtl="0">
              <a:lnSpc>
                <a:spcPct val="100000"/>
              </a:lnSpc>
              <a:spcBef>
                <a:spcPts val="0"/>
              </a:spcBef>
              <a:spcAft>
                <a:spcPts val="0"/>
              </a:spcAft>
              <a:buClr>
                <a:srgbClr val="2F2F2F"/>
              </a:buClr>
              <a:buSzPts val="1000"/>
              <a:buChar char="○"/>
              <a:defRPr sz="1000">
                <a:solidFill>
                  <a:srgbClr val="2F2F2F"/>
                </a:solidFill>
              </a:defRPr>
            </a:lvl5pPr>
            <a:lvl6pPr lvl="5" algn="ctr" rtl="0">
              <a:lnSpc>
                <a:spcPct val="100000"/>
              </a:lnSpc>
              <a:spcBef>
                <a:spcPts val="0"/>
              </a:spcBef>
              <a:spcAft>
                <a:spcPts val="0"/>
              </a:spcAft>
              <a:buClr>
                <a:srgbClr val="2F2F2F"/>
              </a:buClr>
              <a:buSzPts val="1000"/>
              <a:buChar char="■"/>
              <a:defRPr sz="1000">
                <a:solidFill>
                  <a:srgbClr val="2F2F2F"/>
                </a:solidFill>
              </a:defRPr>
            </a:lvl6pPr>
            <a:lvl7pPr lvl="6" algn="ctr" rtl="0">
              <a:lnSpc>
                <a:spcPct val="100000"/>
              </a:lnSpc>
              <a:spcBef>
                <a:spcPts val="0"/>
              </a:spcBef>
              <a:spcAft>
                <a:spcPts val="0"/>
              </a:spcAft>
              <a:buClr>
                <a:srgbClr val="2F2F2F"/>
              </a:buClr>
              <a:buSzPts val="1000"/>
              <a:buChar char="●"/>
              <a:defRPr sz="1000">
                <a:solidFill>
                  <a:srgbClr val="2F2F2F"/>
                </a:solidFill>
              </a:defRPr>
            </a:lvl7pPr>
            <a:lvl8pPr lvl="7" algn="ctr" rtl="0">
              <a:lnSpc>
                <a:spcPct val="100000"/>
              </a:lnSpc>
              <a:spcBef>
                <a:spcPts val="0"/>
              </a:spcBef>
              <a:spcAft>
                <a:spcPts val="0"/>
              </a:spcAft>
              <a:buClr>
                <a:srgbClr val="2F2F2F"/>
              </a:buClr>
              <a:buSzPts val="1000"/>
              <a:buChar char="○"/>
              <a:defRPr sz="1000">
                <a:solidFill>
                  <a:srgbClr val="2F2F2F"/>
                </a:solidFill>
              </a:defRPr>
            </a:lvl8pPr>
            <a:lvl9pPr lvl="8" algn="ctr" rtl="0">
              <a:lnSpc>
                <a:spcPct val="100000"/>
              </a:lnSpc>
              <a:spcBef>
                <a:spcPts val="0"/>
              </a:spcBef>
              <a:spcAft>
                <a:spcPts val="0"/>
              </a:spcAft>
              <a:buClr>
                <a:srgbClr val="2F2F2F"/>
              </a:buClr>
              <a:buSzPts val="1000"/>
              <a:buChar char="■"/>
              <a:defRPr sz="1000">
                <a:solidFill>
                  <a:srgbClr val="2F2F2F"/>
                </a:solidFill>
              </a:defRPr>
            </a:lvl9pPr>
          </a:lstStyle>
          <a:p>
            <a:endParaRPr/>
          </a:p>
        </p:txBody>
      </p:sp>
      <p:sp>
        <p:nvSpPr>
          <p:cNvPr id="105" name="Google Shape;105;p15"/>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06" name="Google Shape;106;p15"/>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3798358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F2F2F"/>
              </a:buClr>
              <a:buSzPts val="4800"/>
              <a:buNone/>
              <a:defRPr sz="4800">
                <a:solidFill>
                  <a:srgbClr val="F3F3F3"/>
                </a:solidFill>
              </a:defRPr>
            </a:lvl1pPr>
            <a:lvl2pPr lvl="1">
              <a:spcBef>
                <a:spcPts val="0"/>
              </a:spcBef>
              <a:spcAft>
                <a:spcPts val="0"/>
              </a:spcAft>
              <a:buClr>
                <a:srgbClr val="2F2F2F"/>
              </a:buClr>
              <a:buSzPts val="4800"/>
              <a:buNone/>
              <a:defRPr sz="4800">
                <a:solidFill>
                  <a:srgbClr val="2F2F2F"/>
                </a:solidFill>
              </a:defRPr>
            </a:lvl2pPr>
            <a:lvl3pPr lvl="2">
              <a:spcBef>
                <a:spcPts val="0"/>
              </a:spcBef>
              <a:spcAft>
                <a:spcPts val="0"/>
              </a:spcAft>
              <a:buClr>
                <a:srgbClr val="2F2F2F"/>
              </a:buClr>
              <a:buSzPts val="4800"/>
              <a:buNone/>
              <a:defRPr sz="4800">
                <a:solidFill>
                  <a:srgbClr val="2F2F2F"/>
                </a:solidFill>
              </a:defRPr>
            </a:lvl3pPr>
            <a:lvl4pPr lvl="3">
              <a:spcBef>
                <a:spcPts val="0"/>
              </a:spcBef>
              <a:spcAft>
                <a:spcPts val="0"/>
              </a:spcAft>
              <a:buClr>
                <a:srgbClr val="2F2F2F"/>
              </a:buClr>
              <a:buSzPts val="4800"/>
              <a:buNone/>
              <a:defRPr sz="4800">
                <a:solidFill>
                  <a:srgbClr val="2F2F2F"/>
                </a:solidFill>
              </a:defRPr>
            </a:lvl4pPr>
            <a:lvl5pPr lvl="4">
              <a:spcBef>
                <a:spcPts val="0"/>
              </a:spcBef>
              <a:spcAft>
                <a:spcPts val="0"/>
              </a:spcAft>
              <a:buClr>
                <a:srgbClr val="2F2F2F"/>
              </a:buClr>
              <a:buSzPts val="4800"/>
              <a:buNone/>
              <a:defRPr sz="4800">
                <a:solidFill>
                  <a:srgbClr val="2F2F2F"/>
                </a:solidFill>
              </a:defRPr>
            </a:lvl5pPr>
            <a:lvl6pPr lvl="5">
              <a:spcBef>
                <a:spcPts val="0"/>
              </a:spcBef>
              <a:spcAft>
                <a:spcPts val="0"/>
              </a:spcAft>
              <a:buClr>
                <a:srgbClr val="2F2F2F"/>
              </a:buClr>
              <a:buSzPts val="4800"/>
              <a:buNone/>
              <a:defRPr sz="4800">
                <a:solidFill>
                  <a:srgbClr val="2F2F2F"/>
                </a:solidFill>
              </a:defRPr>
            </a:lvl6pPr>
            <a:lvl7pPr lvl="6">
              <a:spcBef>
                <a:spcPts val="0"/>
              </a:spcBef>
              <a:spcAft>
                <a:spcPts val="0"/>
              </a:spcAft>
              <a:buClr>
                <a:srgbClr val="2F2F2F"/>
              </a:buClr>
              <a:buSzPts val="4800"/>
              <a:buNone/>
              <a:defRPr sz="4800">
                <a:solidFill>
                  <a:srgbClr val="2F2F2F"/>
                </a:solidFill>
              </a:defRPr>
            </a:lvl7pPr>
            <a:lvl8pPr lvl="7">
              <a:spcBef>
                <a:spcPts val="0"/>
              </a:spcBef>
              <a:spcAft>
                <a:spcPts val="0"/>
              </a:spcAft>
              <a:buClr>
                <a:srgbClr val="2F2F2F"/>
              </a:buClr>
              <a:buSzPts val="4800"/>
              <a:buNone/>
              <a:defRPr sz="4800">
                <a:solidFill>
                  <a:srgbClr val="2F2F2F"/>
                </a:solidFill>
              </a:defRPr>
            </a:lvl8pPr>
            <a:lvl9pPr lvl="8">
              <a:spcBef>
                <a:spcPts val="0"/>
              </a:spcBef>
              <a:spcAft>
                <a:spcPts val="0"/>
              </a:spcAft>
              <a:buClr>
                <a:srgbClr val="2F2F2F"/>
              </a:buClr>
              <a:buSzPts val="4800"/>
              <a:buNone/>
              <a:defRPr sz="4800">
                <a:solidFill>
                  <a:srgbClr val="2F2F2F"/>
                </a:solidFill>
              </a:defRPr>
            </a:lvl9pPr>
          </a:lstStyle>
          <a:p>
            <a:endParaRPr/>
          </a:p>
        </p:txBody>
      </p:sp>
    </p:spTree>
    <p:extLst>
      <p:ext uri="{BB962C8B-B14F-4D97-AF65-F5344CB8AC3E}">
        <p14:creationId xmlns:p14="http://schemas.microsoft.com/office/powerpoint/2010/main" val="1990382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hasCustomPrompt="1"/>
          </p:nvPr>
        </p:nvSpPr>
        <p:spPr>
          <a:xfrm>
            <a:off x="720000" y="2096500"/>
            <a:ext cx="7704000" cy="115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rgbClr val="2F2F2F"/>
              </a:buClr>
              <a:buSzPts val="9600"/>
              <a:buNone/>
              <a:defRPr sz="9600">
                <a:solidFill>
                  <a:srgbClr val="2F2F2F"/>
                </a:solidFill>
              </a:defRPr>
            </a:lvl2pPr>
            <a:lvl3pPr lvl="2" algn="ctr">
              <a:spcBef>
                <a:spcPts val="0"/>
              </a:spcBef>
              <a:spcAft>
                <a:spcPts val="0"/>
              </a:spcAft>
              <a:buClr>
                <a:srgbClr val="2F2F2F"/>
              </a:buClr>
              <a:buSzPts val="9600"/>
              <a:buNone/>
              <a:defRPr sz="9600">
                <a:solidFill>
                  <a:srgbClr val="2F2F2F"/>
                </a:solidFill>
              </a:defRPr>
            </a:lvl3pPr>
            <a:lvl4pPr lvl="3" algn="ctr">
              <a:spcBef>
                <a:spcPts val="0"/>
              </a:spcBef>
              <a:spcAft>
                <a:spcPts val="0"/>
              </a:spcAft>
              <a:buClr>
                <a:srgbClr val="2F2F2F"/>
              </a:buClr>
              <a:buSzPts val="9600"/>
              <a:buNone/>
              <a:defRPr sz="9600">
                <a:solidFill>
                  <a:srgbClr val="2F2F2F"/>
                </a:solidFill>
              </a:defRPr>
            </a:lvl4pPr>
            <a:lvl5pPr lvl="4" algn="ctr">
              <a:spcBef>
                <a:spcPts val="0"/>
              </a:spcBef>
              <a:spcAft>
                <a:spcPts val="0"/>
              </a:spcAft>
              <a:buClr>
                <a:srgbClr val="2F2F2F"/>
              </a:buClr>
              <a:buSzPts val="9600"/>
              <a:buNone/>
              <a:defRPr sz="9600">
                <a:solidFill>
                  <a:srgbClr val="2F2F2F"/>
                </a:solidFill>
              </a:defRPr>
            </a:lvl5pPr>
            <a:lvl6pPr lvl="5" algn="ctr">
              <a:spcBef>
                <a:spcPts val="0"/>
              </a:spcBef>
              <a:spcAft>
                <a:spcPts val="0"/>
              </a:spcAft>
              <a:buClr>
                <a:srgbClr val="2F2F2F"/>
              </a:buClr>
              <a:buSzPts val="9600"/>
              <a:buNone/>
              <a:defRPr sz="9600">
                <a:solidFill>
                  <a:srgbClr val="2F2F2F"/>
                </a:solidFill>
              </a:defRPr>
            </a:lvl6pPr>
            <a:lvl7pPr lvl="6" algn="ctr">
              <a:spcBef>
                <a:spcPts val="0"/>
              </a:spcBef>
              <a:spcAft>
                <a:spcPts val="0"/>
              </a:spcAft>
              <a:buClr>
                <a:srgbClr val="2F2F2F"/>
              </a:buClr>
              <a:buSzPts val="9600"/>
              <a:buNone/>
              <a:defRPr sz="9600">
                <a:solidFill>
                  <a:srgbClr val="2F2F2F"/>
                </a:solidFill>
              </a:defRPr>
            </a:lvl7pPr>
            <a:lvl8pPr lvl="7" algn="ctr">
              <a:spcBef>
                <a:spcPts val="0"/>
              </a:spcBef>
              <a:spcAft>
                <a:spcPts val="0"/>
              </a:spcAft>
              <a:buClr>
                <a:srgbClr val="2F2F2F"/>
              </a:buClr>
              <a:buSzPts val="9600"/>
              <a:buNone/>
              <a:defRPr sz="9600">
                <a:solidFill>
                  <a:srgbClr val="2F2F2F"/>
                </a:solidFill>
              </a:defRPr>
            </a:lvl8pPr>
            <a:lvl9pPr lvl="8" algn="ctr">
              <a:spcBef>
                <a:spcPts val="0"/>
              </a:spcBef>
              <a:spcAft>
                <a:spcPts val="0"/>
              </a:spcAft>
              <a:buClr>
                <a:srgbClr val="2F2F2F"/>
              </a:buClr>
              <a:buSzPts val="9600"/>
              <a:buNone/>
              <a:defRPr sz="9600">
                <a:solidFill>
                  <a:srgbClr val="2F2F2F"/>
                </a:solidFill>
              </a:defRPr>
            </a:lvl9pPr>
          </a:lstStyle>
          <a:p>
            <a:r>
              <a:t>xx%</a:t>
            </a:r>
          </a:p>
        </p:txBody>
      </p:sp>
      <p:sp>
        <p:nvSpPr>
          <p:cNvPr id="120" name="Google Shape;120;p19"/>
          <p:cNvSpPr txBox="1">
            <a:spLocks noGrp="1"/>
          </p:cNvSpPr>
          <p:nvPr>
            <p:ph type="body" idx="1"/>
          </p:nvPr>
        </p:nvSpPr>
        <p:spPr>
          <a:xfrm>
            <a:off x="720000" y="3169975"/>
            <a:ext cx="7704000" cy="477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rgbClr val="2F2F2F"/>
              </a:buClr>
              <a:buSzPts val="1800"/>
              <a:buChar char="●"/>
              <a:defRPr sz="1400">
                <a:solidFill>
                  <a:srgbClr val="1E1E1E"/>
                </a:solidFill>
              </a:defRPr>
            </a:lvl1pPr>
            <a:lvl2pPr marL="914400" lvl="1" indent="-317500" algn="ctr">
              <a:spcBef>
                <a:spcPts val="1600"/>
              </a:spcBef>
              <a:spcAft>
                <a:spcPts val="0"/>
              </a:spcAft>
              <a:buClr>
                <a:srgbClr val="2F2F2F"/>
              </a:buClr>
              <a:buSzPts val="1400"/>
              <a:buChar char="○"/>
              <a:defRPr>
                <a:solidFill>
                  <a:srgbClr val="2F2F2F"/>
                </a:solidFill>
              </a:defRPr>
            </a:lvl2pPr>
            <a:lvl3pPr marL="1371600" lvl="2" indent="-317500" algn="ctr">
              <a:spcBef>
                <a:spcPts val="1600"/>
              </a:spcBef>
              <a:spcAft>
                <a:spcPts val="0"/>
              </a:spcAft>
              <a:buClr>
                <a:srgbClr val="2F2F2F"/>
              </a:buClr>
              <a:buSzPts val="1400"/>
              <a:buChar char="■"/>
              <a:defRPr>
                <a:solidFill>
                  <a:srgbClr val="2F2F2F"/>
                </a:solidFill>
              </a:defRPr>
            </a:lvl3pPr>
            <a:lvl4pPr marL="1828800" lvl="3" indent="-317500" algn="ctr">
              <a:spcBef>
                <a:spcPts val="1600"/>
              </a:spcBef>
              <a:spcAft>
                <a:spcPts val="0"/>
              </a:spcAft>
              <a:buClr>
                <a:srgbClr val="2F2F2F"/>
              </a:buClr>
              <a:buSzPts val="1400"/>
              <a:buChar char="●"/>
              <a:defRPr>
                <a:solidFill>
                  <a:srgbClr val="2F2F2F"/>
                </a:solidFill>
              </a:defRPr>
            </a:lvl4pPr>
            <a:lvl5pPr marL="2286000" lvl="4" indent="-317500" algn="ctr">
              <a:spcBef>
                <a:spcPts val="1600"/>
              </a:spcBef>
              <a:spcAft>
                <a:spcPts val="0"/>
              </a:spcAft>
              <a:buClr>
                <a:srgbClr val="2F2F2F"/>
              </a:buClr>
              <a:buSzPts val="1400"/>
              <a:buChar char="○"/>
              <a:defRPr>
                <a:solidFill>
                  <a:srgbClr val="2F2F2F"/>
                </a:solidFill>
              </a:defRPr>
            </a:lvl5pPr>
            <a:lvl6pPr marL="2743200" lvl="5" indent="-317500" algn="ctr">
              <a:spcBef>
                <a:spcPts val="1600"/>
              </a:spcBef>
              <a:spcAft>
                <a:spcPts val="0"/>
              </a:spcAft>
              <a:buClr>
                <a:srgbClr val="2F2F2F"/>
              </a:buClr>
              <a:buSzPts val="1400"/>
              <a:buChar char="■"/>
              <a:defRPr>
                <a:solidFill>
                  <a:srgbClr val="2F2F2F"/>
                </a:solidFill>
              </a:defRPr>
            </a:lvl6pPr>
            <a:lvl7pPr marL="3200400" lvl="6" indent="-317500" algn="ctr">
              <a:spcBef>
                <a:spcPts val="1600"/>
              </a:spcBef>
              <a:spcAft>
                <a:spcPts val="0"/>
              </a:spcAft>
              <a:buClr>
                <a:srgbClr val="2F2F2F"/>
              </a:buClr>
              <a:buSzPts val="1400"/>
              <a:buChar char="●"/>
              <a:defRPr>
                <a:solidFill>
                  <a:srgbClr val="2F2F2F"/>
                </a:solidFill>
              </a:defRPr>
            </a:lvl7pPr>
            <a:lvl8pPr marL="3657600" lvl="7" indent="-317500" algn="ctr">
              <a:spcBef>
                <a:spcPts val="1600"/>
              </a:spcBef>
              <a:spcAft>
                <a:spcPts val="0"/>
              </a:spcAft>
              <a:buClr>
                <a:srgbClr val="2F2F2F"/>
              </a:buClr>
              <a:buSzPts val="1400"/>
              <a:buChar char="○"/>
              <a:defRPr>
                <a:solidFill>
                  <a:srgbClr val="2F2F2F"/>
                </a:solidFill>
              </a:defRPr>
            </a:lvl8pPr>
            <a:lvl9pPr marL="4114800" lvl="8" indent="-317500" algn="ctr">
              <a:spcBef>
                <a:spcPts val="1600"/>
              </a:spcBef>
              <a:spcAft>
                <a:spcPts val="1600"/>
              </a:spcAft>
              <a:buClr>
                <a:srgbClr val="2F2F2F"/>
              </a:buClr>
              <a:buSzPts val="1400"/>
              <a:buChar char="■"/>
              <a:defRPr>
                <a:solidFill>
                  <a:srgbClr val="2F2F2F"/>
                </a:solidFill>
              </a:defRPr>
            </a:lvl9pPr>
          </a:lstStyle>
          <a:p>
            <a:endParaRPr/>
          </a:p>
        </p:txBody>
      </p:sp>
    </p:spTree>
    <p:extLst>
      <p:ext uri="{BB962C8B-B14F-4D97-AF65-F5344CB8AC3E}">
        <p14:creationId xmlns:p14="http://schemas.microsoft.com/office/powerpoint/2010/main" val="1084016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extLst>
      <p:ext uri="{BB962C8B-B14F-4D97-AF65-F5344CB8AC3E}">
        <p14:creationId xmlns:p14="http://schemas.microsoft.com/office/powerpoint/2010/main" val="802232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F3F3F3"/>
        </a:solidFill>
        <a:effectLst/>
      </p:bgPr>
    </p:bg>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304393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31350" y="1479425"/>
            <a:ext cx="2281800" cy="1628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F2F2F"/>
              </a:buClr>
              <a:buSzPts val="5200"/>
              <a:buFont typeface="Reem Kufi"/>
              <a:buNone/>
              <a:defRPr sz="3000">
                <a:solidFill>
                  <a:srgbClr val="2F2F2F"/>
                </a:solidFill>
              </a:defRPr>
            </a:lvl1pPr>
            <a:lvl2pPr lvl="1"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2"/>
          <p:cNvSpPr txBox="1">
            <a:spLocks noGrp="1"/>
          </p:cNvSpPr>
          <p:nvPr>
            <p:ph type="subTitle" idx="1"/>
          </p:nvPr>
        </p:nvSpPr>
        <p:spPr>
          <a:xfrm>
            <a:off x="3113950" y="3045175"/>
            <a:ext cx="2916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Regular"/>
              <a:buNone/>
              <a:defRPr sz="1200">
                <a:solidFill>
                  <a:srgbClr val="2F2F2F"/>
                </a:solidFill>
                <a:latin typeface="Rokkitt Regular"/>
                <a:ea typeface="Rokkitt Regular"/>
                <a:cs typeface="Rokkitt Regular"/>
                <a:sym typeface="Rokkitt Regular"/>
              </a:defRPr>
            </a:lvl1pPr>
            <a:lvl2pPr lvl="1"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2pPr>
            <a:lvl3pPr lvl="2"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3pPr>
            <a:lvl4pPr lvl="3"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4pPr>
            <a:lvl5pPr lvl="4"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5pPr>
            <a:lvl6pPr lvl="5"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6pPr>
            <a:lvl7pPr lvl="6"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7pPr>
            <a:lvl8pPr lvl="7"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8pPr>
            <a:lvl9pPr lvl="8"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582696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6420225" y="359203"/>
            <a:ext cx="2003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3" name="Google Shape;13;p3"/>
          <p:cNvSpPr txBox="1">
            <a:spLocks noGrp="1"/>
          </p:cNvSpPr>
          <p:nvPr>
            <p:ph type="subTitle" idx="1"/>
          </p:nvPr>
        </p:nvSpPr>
        <p:spPr>
          <a:xfrm flipH="1">
            <a:off x="1221906" y="3209723"/>
            <a:ext cx="25767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subTitle" idx="2"/>
          </p:nvPr>
        </p:nvSpPr>
        <p:spPr>
          <a:xfrm flipH="1">
            <a:off x="1950606" y="2956386"/>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3"/>
          <p:cNvSpPr txBox="1">
            <a:spLocks noGrp="1"/>
          </p:cNvSpPr>
          <p:nvPr>
            <p:ph type="subTitle" idx="3"/>
          </p:nvPr>
        </p:nvSpPr>
        <p:spPr>
          <a:xfrm flipH="1">
            <a:off x="720000" y="886975"/>
            <a:ext cx="30852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3"/>
          <p:cNvSpPr txBox="1">
            <a:spLocks noGrp="1"/>
          </p:cNvSpPr>
          <p:nvPr>
            <p:ph type="subTitle" idx="4"/>
          </p:nvPr>
        </p:nvSpPr>
        <p:spPr>
          <a:xfrm flipH="1">
            <a:off x="1957200" y="633638"/>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3"/>
          <p:cNvCxnSpPr/>
          <p:nvPr/>
        </p:nvCxnSpPr>
        <p:spPr>
          <a:xfrm rot="10800000">
            <a:off x="6521779" y="405800"/>
            <a:ext cx="3858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18;p3"/>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614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3F3F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133016"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1" name="Google Shape;21;p4"/>
          <p:cNvSpPr txBox="1">
            <a:spLocks noGrp="1"/>
          </p:cNvSpPr>
          <p:nvPr>
            <p:ph type="subTitle" idx="1"/>
          </p:nvPr>
        </p:nvSpPr>
        <p:spPr>
          <a:xfrm>
            <a:off x="4133000"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
          <p:cNvSpPr txBox="1">
            <a:spLocks noGrp="1"/>
          </p:cNvSpPr>
          <p:nvPr>
            <p:ph type="title" idx="2" hasCustomPrompt="1"/>
          </p:nvPr>
        </p:nvSpPr>
        <p:spPr>
          <a:xfrm>
            <a:off x="719999"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a:spLocks noGrp="1"/>
          </p:cNvSpPr>
          <p:nvPr>
            <p:ph type="ctrTitle" idx="3"/>
          </p:nvPr>
        </p:nvSpPr>
        <p:spPr>
          <a:xfrm>
            <a:off x="4127640" y="3084674"/>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4" name="Google Shape;24;p4"/>
          <p:cNvSpPr txBox="1">
            <a:spLocks noGrp="1"/>
          </p:cNvSpPr>
          <p:nvPr>
            <p:ph type="subTitle" idx="4"/>
          </p:nvPr>
        </p:nvSpPr>
        <p:spPr>
          <a:xfrm>
            <a:off x="4127626"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
          <p:cNvSpPr txBox="1">
            <a:spLocks noGrp="1"/>
          </p:cNvSpPr>
          <p:nvPr>
            <p:ph type="title" idx="5" hasCustomPrompt="1"/>
          </p:nvPr>
        </p:nvSpPr>
        <p:spPr>
          <a:xfrm>
            <a:off x="3360637"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a:spLocks noGrp="1"/>
          </p:cNvSpPr>
          <p:nvPr>
            <p:ph type="ctrTitle" idx="6"/>
          </p:nvPr>
        </p:nvSpPr>
        <p:spPr>
          <a:xfrm>
            <a:off x="1488018"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4"/>
          <p:cNvSpPr txBox="1">
            <a:spLocks noGrp="1"/>
          </p:cNvSpPr>
          <p:nvPr>
            <p:ph type="title" idx="7" hasCustomPrompt="1"/>
          </p:nvPr>
        </p:nvSpPr>
        <p:spPr>
          <a:xfrm>
            <a:off x="719992"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8"/>
          </p:nvPr>
        </p:nvSpPr>
        <p:spPr>
          <a:xfrm>
            <a:off x="1500551" y="3084674"/>
            <a:ext cx="1389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9" name="Google Shape;29;p4"/>
          <p:cNvSpPr txBox="1">
            <a:spLocks noGrp="1"/>
          </p:cNvSpPr>
          <p:nvPr>
            <p:ph type="title" idx="9" hasCustomPrompt="1"/>
          </p:nvPr>
        </p:nvSpPr>
        <p:spPr>
          <a:xfrm>
            <a:off x="3360637"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a:spLocks noGrp="1"/>
          </p:cNvSpPr>
          <p:nvPr>
            <p:ph type="subTitle" idx="13"/>
          </p:nvPr>
        </p:nvSpPr>
        <p:spPr>
          <a:xfrm>
            <a:off x="1488001"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4"/>
          <p:cNvSpPr txBox="1">
            <a:spLocks noGrp="1"/>
          </p:cNvSpPr>
          <p:nvPr>
            <p:ph type="subTitle" idx="14"/>
          </p:nvPr>
        </p:nvSpPr>
        <p:spPr>
          <a:xfrm>
            <a:off x="1500550"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4149059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3F3F3"/>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2F2F2F"/>
              </a:buClr>
              <a:buSzPts val="3600"/>
              <a:buNone/>
              <a:defRPr sz="2400">
                <a:solidFill>
                  <a:srgbClr val="2F2F2F"/>
                </a:solidFill>
              </a:defRPr>
            </a:lvl1pPr>
            <a:lvl2pPr lvl="1" algn="r">
              <a:spcBef>
                <a:spcPts val="0"/>
              </a:spcBef>
              <a:spcAft>
                <a:spcPts val="0"/>
              </a:spcAft>
              <a:buClr>
                <a:srgbClr val="2F2F2F"/>
              </a:buClr>
              <a:buSzPts val="3600"/>
              <a:buNone/>
              <a:defRPr sz="3600">
                <a:solidFill>
                  <a:srgbClr val="2F2F2F"/>
                </a:solidFill>
              </a:defRPr>
            </a:lvl2pPr>
            <a:lvl3pPr lvl="2" algn="r">
              <a:spcBef>
                <a:spcPts val="0"/>
              </a:spcBef>
              <a:spcAft>
                <a:spcPts val="0"/>
              </a:spcAft>
              <a:buClr>
                <a:srgbClr val="2F2F2F"/>
              </a:buClr>
              <a:buSzPts val="3600"/>
              <a:buNone/>
              <a:defRPr sz="3600">
                <a:solidFill>
                  <a:srgbClr val="2F2F2F"/>
                </a:solidFill>
              </a:defRPr>
            </a:lvl3pPr>
            <a:lvl4pPr lvl="3" algn="r">
              <a:spcBef>
                <a:spcPts val="0"/>
              </a:spcBef>
              <a:spcAft>
                <a:spcPts val="0"/>
              </a:spcAft>
              <a:buClr>
                <a:srgbClr val="2F2F2F"/>
              </a:buClr>
              <a:buSzPts val="3600"/>
              <a:buNone/>
              <a:defRPr sz="3600">
                <a:solidFill>
                  <a:srgbClr val="2F2F2F"/>
                </a:solidFill>
              </a:defRPr>
            </a:lvl4pPr>
            <a:lvl5pPr lvl="4" algn="r">
              <a:spcBef>
                <a:spcPts val="0"/>
              </a:spcBef>
              <a:spcAft>
                <a:spcPts val="0"/>
              </a:spcAft>
              <a:buClr>
                <a:srgbClr val="2F2F2F"/>
              </a:buClr>
              <a:buSzPts val="3600"/>
              <a:buNone/>
              <a:defRPr sz="3600">
                <a:solidFill>
                  <a:srgbClr val="2F2F2F"/>
                </a:solidFill>
              </a:defRPr>
            </a:lvl5pPr>
            <a:lvl6pPr lvl="5" algn="r">
              <a:spcBef>
                <a:spcPts val="0"/>
              </a:spcBef>
              <a:spcAft>
                <a:spcPts val="0"/>
              </a:spcAft>
              <a:buClr>
                <a:srgbClr val="2F2F2F"/>
              </a:buClr>
              <a:buSzPts val="3600"/>
              <a:buNone/>
              <a:defRPr sz="3600">
                <a:solidFill>
                  <a:srgbClr val="2F2F2F"/>
                </a:solidFill>
              </a:defRPr>
            </a:lvl6pPr>
            <a:lvl7pPr lvl="6" algn="r">
              <a:spcBef>
                <a:spcPts val="0"/>
              </a:spcBef>
              <a:spcAft>
                <a:spcPts val="0"/>
              </a:spcAft>
              <a:buClr>
                <a:srgbClr val="2F2F2F"/>
              </a:buClr>
              <a:buSzPts val="3600"/>
              <a:buNone/>
              <a:defRPr sz="3600">
                <a:solidFill>
                  <a:srgbClr val="2F2F2F"/>
                </a:solidFill>
              </a:defRPr>
            </a:lvl7pPr>
            <a:lvl8pPr lvl="7" algn="r">
              <a:spcBef>
                <a:spcPts val="0"/>
              </a:spcBef>
              <a:spcAft>
                <a:spcPts val="0"/>
              </a:spcAft>
              <a:buClr>
                <a:srgbClr val="2F2F2F"/>
              </a:buClr>
              <a:buSzPts val="3600"/>
              <a:buNone/>
              <a:defRPr sz="3600">
                <a:solidFill>
                  <a:srgbClr val="2F2F2F"/>
                </a:solidFill>
              </a:defRPr>
            </a:lvl8pPr>
            <a:lvl9pPr lvl="8" algn="r">
              <a:spcBef>
                <a:spcPts val="0"/>
              </a:spcBef>
              <a:spcAft>
                <a:spcPts val="0"/>
              </a:spcAft>
              <a:buClr>
                <a:srgbClr val="2F2F2F"/>
              </a:buClr>
              <a:buSzPts val="3600"/>
              <a:buNone/>
              <a:defRPr sz="3600">
                <a:solidFill>
                  <a:srgbClr val="2F2F2F"/>
                </a:solidFill>
              </a:defRPr>
            </a:lvl9pPr>
          </a:lstStyle>
          <a:p>
            <a:endParaRPr/>
          </a:p>
        </p:txBody>
      </p:sp>
      <p:sp>
        <p:nvSpPr>
          <p:cNvPr id="34" name="Google Shape;34;p5"/>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F2F2F"/>
              </a:buClr>
              <a:buSzPts val="1400"/>
              <a:buNone/>
              <a:defRPr sz="1400">
                <a:solidFill>
                  <a:srgbClr val="2F2F2F"/>
                </a:solidFill>
              </a:defRPr>
            </a:lvl1pPr>
            <a:lvl2pPr lvl="1" algn="r" rtl="0">
              <a:lnSpc>
                <a:spcPct val="100000"/>
              </a:lnSpc>
              <a:spcBef>
                <a:spcPts val="0"/>
              </a:spcBef>
              <a:spcAft>
                <a:spcPts val="0"/>
              </a:spcAft>
              <a:buClr>
                <a:srgbClr val="2F2F2F"/>
              </a:buClr>
              <a:buSzPts val="1400"/>
              <a:buNone/>
              <a:defRPr>
                <a:solidFill>
                  <a:srgbClr val="2F2F2F"/>
                </a:solidFill>
              </a:defRPr>
            </a:lvl2pPr>
            <a:lvl3pPr lvl="2" algn="r" rtl="0">
              <a:lnSpc>
                <a:spcPct val="100000"/>
              </a:lnSpc>
              <a:spcBef>
                <a:spcPts val="0"/>
              </a:spcBef>
              <a:spcAft>
                <a:spcPts val="0"/>
              </a:spcAft>
              <a:buClr>
                <a:srgbClr val="2F2F2F"/>
              </a:buClr>
              <a:buSzPts val="1400"/>
              <a:buNone/>
              <a:defRPr>
                <a:solidFill>
                  <a:srgbClr val="2F2F2F"/>
                </a:solidFill>
              </a:defRPr>
            </a:lvl3pPr>
            <a:lvl4pPr lvl="3" algn="r" rtl="0">
              <a:lnSpc>
                <a:spcPct val="100000"/>
              </a:lnSpc>
              <a:spcBef>
                <a:spcPts val="0"/>
              </a:spcBef>
              <a:spcAft>
                <a:spcPts val="0"/>
              </a:spcAft>
              <a:buClr>
                <a:srgbClr val="2F2F2F"/>
              </a:buClr>
              <a:buSzPts val="1400"/>
              <a:buNone/>
              <a:defRPr>
                <a:solidFill>
                  <a:srgbClr val="2F2F2F"/>
                </a:solidFill>
              </a:defRPr>
            </a:lvl4pPr>
            <a:lvl5pPr lvl="4" algn="r" rtl="0">
              <a:lnSpc>
                <a:spcPct val="100000"/>
              </a:lnSpc>
              <a:spcBef>
                <a:spcPts val="0"/>
              </a:spcBef>
              <a:spcAft>
                <a:spcPts val="0"/>
              </a:spcAft>
              <a:buClr>
                <a:srgbClr val="2F2F2F"/>
              </a:buClr>
              <a:buSzPts val="1400"/>
              <a:buNone/>
              <a:defRPr>
                <a:solidFill>
                  <a:srgbClr val="2F2F2F"/>
                </a:solidFill>
              </a:defRPr>
            </a:lvl5pPr>
            <a:lvl6pPr lvl="5" algn="r" rtl="0">
              <a:lnSpc>
                <a:spcPct val="100000"/>
              </a:lnSpc>
              <a:spcBef>
                <a:spcPts val="0"/>
              </a:spcBef>
              <a:spcAft>
                <a:spcPts val="0"/>
              </a:spcAft>
              <a:buClr>
                <a:srgbClr val="2F2F2F"/>
              </a:buClr>
              <a:buSzPts val="1400"/>
              <a:buNone/>
              <a:defRPr>
                <a:solidFill>
                  <a:srgbClr val="2F2F2F"/>
                </a:solidFill>
              </a:defRPr>
            </a:lvl6pPr>
            <a:lvl7pPr lvl="6" algn="r" rtl="0">
              <a:lnSpc>
                <a:spcPct val="100000"/>
              </a:lnSpc>
              <a:spcBef>
                <a:spcPts val="0"/>
              </a:spcBef>
              <a:spcAft>
                <a:spcPts val="0"/>
              </a:spcAft>
              <a:buClr>
                <a:srgbClr val="2F2F2F"/>
              </a:buClr>
              <a:buSzPts val="1400"/>
              <a:buNone/>
              <a:defRPr>
                <a:solidFill>
                  <a:srgbClr val="2F2F2F"/>
                </a:solidFill>
              </a:defRPr>
            </a:lvl7pPr>
            <a:lvl8pPr lvl="7" algn="r" rtl="0">
              <a:lnSpc>
                <a:spcPct val="100000"/>
              </a:lnSpc>
              <a:spcBef>
                <a:spcPts val="0"/>
              </a:spcBef>
              <a:spcAft>
                <a:spcPts val="0"/>
              </a:spcAft>
              <a:buClr>
                <a:srgbClr val="2F2F2F"/>
              </a:buClr>
              <a:buSzPts val="1400"/>
              <a:buNone/>
              <a:defRPr>
                <a:solidFill>
                  <a:srgbClr val="2F2F2F"/>
                </a:solidFill>
              </a:defRPr>
            </a:lvl8pPr>
            <a:lvl9pPr lvl="8" algn="r"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35" name="Google Shape;35;p5"/>
          <p:cNvSpPr txBox="1">
            <a:spLocks noGrp="1"/>
          </p:cNvSpPr>
          <p:nvPr>
            <p:ph type="title" idx="2" hasCustomPrompt="1"/>
          </p:nvPr>
        </p:nvSpPr>
        <p:spPr>
          <a:xfrm>
            <a:off x="1922821" y="1858355"/>
            <a:ext cx="18864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F2F2F"/>
              </a:buClr>
              <a:buSzPts val="9600"/>
              <a:buNone/>
              <a:defRPr sz="7200">
                <a:solidFill>
                  <a:srgbClr val="2F2F2F"/>
                </a:solidFill>
              </a:defRPr>
            </a:lvl1pPr>
            <a:lvl2pPr lvl="1"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16911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6420225" y="359203"/>
            <a:ext cx="2003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3" name="Google Shape;13;p3"/>
          <p:cNvSpPr txBox="1">
            <a:spLocks noGrp="1"/>
          </p:cNvSpPr>
          <p:nvPr>
            <p:ph type="subTitle" idx="1"/>
          </p:nvPr>
        </p:nvSpPr>
        <p:spPr>
          <a:xfrm flipH="1">
            <a:off x="1221906" y="3209723"/>
            <a:ext cx="25767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subTitle" idx="2"/>
          </p:nvPr>
        </p:nvSpPr>
        <p:spPr>
          <a:xfrm flipH="1">
            <a:off x="1950606" y="2956386"/>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3"/>
          <p:cNvSpPr txBox="1">
            <a:spLocks noGrp="1"/>
          </p:cNvSpPr>
          <p:nvPr>
            <p:ph type="subTitle" idx="3"/>
          </p:nvPr>
        </p:nvSpPr>
        <p:spPr>
          <a:xfrm flipH="1">
            <a:off x="720000" y="886975"/>
            <a:ext cx="30852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3"/>
          <p:cNvSpPr txBox="1">
            <a:spLocks noGrp="1"/>
          </p:cNvSpPr>
          <p:nvPr>
            <p:ph type="subTitle" idx="4"/>
          </p:nvPr>
        </p:nvSpPr>
        <p:spPr>
          <a:xfrm flipH="1">
            <a:off x="1957200" y="633638"/>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3"/>
          <p:cNvCxnSpPr/>
          <p:nvPr/>
        </p:nvCxnSpPr>
        <p:spPr>
          <a:xfrm rot="10800000">
            <a:off x="6521779" y="405800"/>
            <a:ext cx="3858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18;p3"/>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709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9" name="Google Shape;39;p6"/>
          <p:cNvSpPr txBox="1">
            <a:spLocks noGrp="1"/>
          </p:cNvSpPr>
          <p:nvPr>
            <p:ph type="subTitle" idx="1"/>
          </p:nvPr>
        </p:nvSpPr>
        <p:spPr>
          <a:xfrm>
            <a:off x="2793275" y="946200"/>
            <a:ext cx="5630700" cy="39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40" name="Google Shape;40;p6"/>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4035290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3F3F3"/>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1979675" y="1971299"/>
            <a:ext cx="3061500" cy="97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F2F2F"/>
                </a:solidFill>
                <a:latin typeface="Rokkitt Regular"/>
                <a:ea typeface="Rokkitt Regular"/>
                <a:cs typeface="Rokkitt Regular"/>
                <a:sym typeface="Rokkitt Regular"/>
              </a:defRPr>
            </a:lvl1pPr>
            <a:lvl2pPr lvl="1" rtl="0">
              <a:spcBef>
                <a:spcPts val="1600"/>
              </a:spcBef>
              <a:spcAft>
                <a:spcPts val="0"/>
              </a:spcAft>
              <a:buNone/>
              <a:defRPr>
                <a:solidFill>
                  <a:srgbClr val="2F2F2F"/>
                </a:solidFill>
                <a:latin typeface="Rokkitt Regular"/>
                <a:ea typeface="Rokkitt Regular"/>
                <a:cs typeface="Rokkitt Regular"/>
                <a:sym typeface="Rokkitt Regular"/>
              </a:defRPr>
            </a:lvl2pPr>
            <a:lvl3pPr lvl="2" rtl="0">
              <a:spcBef>
                <a:spcPts val="1600"/>
              </a:spcBef>
              <a:spcAft>
                <a:spcPts val="0"/>
              </a:spcAft>
              <a:buNone/>
              <a:defRPr>
                <a:solidFill>
                  <a:srgbClr val="2F2F2F"/>
                </a:solidFill>
                <a:latin typeface="Rokkitt Regular"/>
                <a:ea typeface="Rokkitt Regular"/>
                <a:cs typeface="Rokkitt Regular"/>
                <a:sym typeface="Rokkitt Regular"/>
              </a:defRPr>
            </a:lvl3pPr>
            <a:lvl4pPr lvl="3" rtl="0">
              <a:spcBef>
                <a:spcPts val="1600"/>
              </a:spcBef>
              <a:spcAft>
                <a:spcPts val="0"/>
              </a:spcAft>
              <a:buNone/>
              <a:defRPr>
                <a:solidFill>
                  <a:srgbClr val="2F2F2F"/>
                </a:solidFill>
                <a:latin typeface="Rokkitt Regular"/>
                <a:ea typeface="Rokkitt Regular"/>
                <a:cs typeface="Rokkitt Regular"/>
                <a:sym typeface="Rokkitt Regular"/>
              </a:defRPr>
            </a:lvl4pPr>
            <a:lvl5pPr lvl="4" rtl="0">
              <a:spcBef>
                <a:spcPts val="1600"/>
              </a:spcBef>
              <a:spcAft>
                <a:spcPts val="0"/>
              </a:spcAft>
              <a:buNone/>
              <a:defRPr>
                <a:solidFill>
                  <a:srgbClr val="2F2F2F"/>
                </a:solidFill>
                <a:latin typeface="Rokkitt Regular"/>
                <a:ea typeface="Rokkitt Regular"/>
                <a:cs typeface="Rokkitt Regular"/>
                <a:sym typeface="Rokkitt Regular"/>
              </a:defRPr>
            </a:lvl5pPr>
            <a:lvl6pPr lvl="5" rtl="0">
              <a:spcBef>
                <a:spcPts val="1600"/>
              </a:spcBef>
              <a:spcAft>
                <a:spcPts val="0"/>
              </a:spcAft>
              <a:buNone/>
              <a:defRPr>
                <a:solidFill>
                  <a:srgbClr val="2F2F2F"/>
                </a:solidFill>
                <a:latin typeface="Rokkitt Regular"/>
                <a:ea typeface="Rokkitt Regular"/>
                <a:cs typeface="Rokkitt Regular"/>
                <a:sym typeface="Rokkitt Regular"/>
              </a:defRPr>
            </a:lvl6pPr>
            <a:lvl7pPr lvl="6" rtl="0">
              <a:spcBef>
                <a:spcPts val="1600"/>
              </a:spcBef>
              <a:spcAft>
                <a:spcPts val="0"/>
              </a:spcAft>
              <a:buNone/>
              <a:defRPr>
                <a:solidFill>
                  <a:srgbClr val="2F2F2F"/>
                </a:solidFill>
                <a:latin typeface="Rokkitt Regular"/>
                <a:ea typeface="Rokkitt Regular"/>
                <a:cs typeface="Rokkitt Regular"/>
                <a:sym typeface="Rokkitt Regular"/>
              </a:defRPr>
            </a:lvl7pPr>
            <a:lvl8pPr lvl="7" rtl="0">
              <a:spcBef>
                <a:spcPts val="1600"/>
              </a:spcBef>
              <a:spcAft>
                <a:spcPts val="0"/>
              </a:spcAft>
              <a:buNone/>
              <a:defRPr>
                <a:solidFill>
                  <a:srgbClr val="2F2F2F"/>
                </a:solidFill>
                <a:latin typeface="Rokkitt Regular"/>
                <a:ea typeface="Rokkitt Regular"/>
                <a:cs typeface="Rokkitt Regular"/>
                <a:sym typeface="Rokkitt Regular"/>
              </a:defRPr>
            </a:lvl8pPr>
            <a:lvl9pPr lvl="8" rtl="0">
              <a:spcBef>
                <a:spcPts val="1600"/>
              </a:spcBef>
              <a:spcAft>
                <a:spcPts val="1600"/>
              </a:spcAft>
              <a:buNone/>
              <a:defRPr>
                <a:solidFill>
                  <a:srgbClr val="2F2F2F"/>
                </a:solidFill>
                <a:latin typeface="Rokkitt Regular"/>
                <a:ea typeface="Rokkitt Regular"/>
                <a:cs typeface="Rokkitt Regular"/>
                <a:sym typeface="Rokkitt Regular"/>
              </a:defRPr>
            </a:lvl9pPr>
          </a:lstStyle>
          <a:p>
            <a:endParaRPr/>
          </a:p>
        </p:txBody>
      </p:sp>
      <p:sp>
        <p:nvSpPr>
          <p:cNvPr id="43" name="Google Shape;43;p7"/>
          <p:cNvSpPr txBox="1">
            <a:spLocks noGrp="1"/>
          </p:cNvSpPr>
          <p:nvPr>
            <p:ph type="subTitle" idx="2"/>
          </p:nvPr>
        </p:nvSpPr>
        <p:spPr>
          <a:xfrm>
            <a:off x="1979675" y="3296475"/>
            <a:ext cx="29457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b="1">
                <a:solidFill>
                  <a:srgbClr val="2F2F2F"/>
                </a:solidFill>
                <a:latin typeface="Reem Kufi"/>
                <a:ea typeface="Reem Kufi"/>
                <a:cs typeface="Reem Kufi"/>
                <a:sym typeface="Reem Kufi"/>
              </a:defRPr>
            </a:lvl1pPr>
            <a:lvl2pPr lvl="1" rtl="0">
              <a:spcBef>
                <a:spcPts val="1600"/>
              </a:spcBef>
              <a:spcAft>
                <a:spcPts val="0"/>
              </a:spcAft>
              <a:buNone/>
              <a:defRPr sz="1200" b="1">
                <a:solidFill>
                  <a:srgbClr val="2F2F2F"/>
                </a:solidFill>
                <a:latin typeface="Reem Kufi"/>
                <a:ea typeface="Reem Kufi"/>
                <a:cs typeface="Reem Kufi"/>
                <a:sym typeface="Reem Kufi"/>
              </a:defRPr>
            </a:lvl2pPr>
            <a:lvl3pPr lvl="2" rtl="0">
              <a:spcBef>
                <a:spcPts val="1600"/>
              </a:spcBef>
              <a:spcAft>
                <a:spcPts val="0"/>
              </a:spcAft>
              <a:buNone/>
              <a:defRPr sz="1200" b="1">
                <a:solidFill>
                  <a:srgbClr val="2F2F2F"/>
                </a:solidFill>
                <a:latin typeface="Reem Kufi"/>
                <a:ea typeface="Reem Kufi"/>
                <a:cs typeface="Reem Kufi"/>
                <a:sym typeface="Reem Kufi"/>
              </a:defRPr>
            </a:lvl3pPr>
            <a:lvl4pPr lvl="3" rtl="0">
              <a:spcBef>
                <a:spcPts val="1600"/>
              </a:spcBef>
              <a:spcAft>
                <a:spcPts val="0"/>
              </a:spcAft>
              <a:buNone/>
              <a:defRPr sz="1200" b="1">
                <a:solidFill>
                  <a:srgbClr val="2F2F2F"/>
                </a:solidFill>
                <a:latin typeface="Reem Kufi"/>
                <a:ea typeface="Reem Kufi"/>
                <a:cs typeface="Reem Kufi"/>
                <a:sym typeface="Reem Kufi"/>
              </a:defRPr>
            </a:lvl4pPr>
            <a:lvl5pPr lvl="4" rtl="0">
              <a:spcBef>
                <a:spcPts val="1600"/>
              </a:spcBef>
              <a:spcAft>
                <a:spcPts val="0"/>
              </a:spcAft>
              <a:buNone/>
              <a:defRPr sz="1200" b="1">
                <a:solidFill>
                  <a:srgbClr val="2F2F2F"/>
                </a:solidFill>
                <a:latin typeface="Reem Kufi"/>
                <a:ea typeface="Reem Kufi"/>
                <a:cs typeface="Reem Kufi"/>
                <a:sym typeface="Reem Kufi"/>
              </a:defRPr>
            </a:lvl5pPr>
            <a:lvl6pPr lvl="5" rtl="0">
              <a:spcBef>
                <a:spcPts val="1600"/>
              </a:spcBef>
              <a:spcAft>
                <a:spcPts val="0"/>
              </a:spcAft>
              <a:buNone/>
              <a:defRPr sz="1200" b="1">
                <a:solidFill>
                  <a:srgbClr val="2F2F2F"/>
                </a:solidFill>
                <a:latin typeface="Reem Kufi"/>
                <a:ea typeface="Reem Kufi"/>
                <a:cs typeface="Reem Kufi"/>
                <a:sym typeface="Reem Kufi"/>
              </a:defRPr>
            </a:lvl6pPr>
            <a:lvl7pPr lvl="6" rtl="0">
              <a:spcBef>
                <a:spcPts val="1600"/>
              </a:spcBef>
              <a:spcAft>
                <a:spcPts val="0"/>
              </a:spcAft>
              <a:buNone/>
              <a:defRPr sz="1200" b="1">
                <a:solidFill>
                  <a:srgbClr val="2F2F2F"/>
                </a:solidFill>
                <a:latin typeface="Reem Kufi"/>
                <a:ea typeface="Reem Kufi"/>
                <a:cs typeface="Reem Kufi"/>
                <a:sym typeface="Reem Kufi"/>
              </a:defRPr>
            </a:lvl7pPr>
            <a:lvl8pPr lvl="7" rtl="0">
              <a:spcBef>
                <a:spcPts val="1600"/>
              </a:spcBef>
              <a:spcAft>
                <a:spcPts val="0"/>
              </a:spcAft>
              <a:buNone/>
              <a:defRPr sz="1200" b="1">
                <a:solidFill>
                  <a:srgbClr val="2F2F2F"/>
                </a:solidFill>
                <a:latin typeface="Reem Kufi"/>
                <a:ea typeface="Reem Kufi"/>
                <a:cs typeface="Reem Kufi"/>
                <a:sym typeface="Reem Kufi"/>
              </a:defRPr>
            </a:lvl8pPr>
            <a:lvl9pPr lvl="8" rtl="0">
              <a:spcBef>
                <a:spcPts val="1600"/>
              </a:spcBef>
              <a:spcAft>
                <a:spcPts val="1600"/>
              </a:spcAft>
              <a:buNone/>
              <a:defRPr sz="1200" b="1">
                <a:solidFill>
                  <a:srgbClr val="2F2F2F"/>
                </a:solidFill>
                <a:latin typeface="Reem Kufi"/>
                <a:ea typeface="Reem Kufi"/>
                <a:cs typeface="Reem Kufi"/>
                <a:sym typeface="Reem Kufi"/>
              </a:defRPr>
            </a:lvl9pPr>
          </a:lstStyle>
          <a:p>
            <a:endParaRPr/>
          </a:p>
        </p:txBody>
      </p:sp>
    </p:spTree>
    <p:extLst>
      <p:ext uri="{BB962C8B-B14F-4D97-AF65-F5344CB8AC3E}">
        <p14:creationId xmlns:p14="http://schemas.microsoft.com/office/powerpoint/2010/main" val="1843756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F3F3F3"/>
        </a:solidFill>
        <a:effectLst/>
      </p:bgPr>
    </p:bg>
    <p:spTree>
      <p:nvGrpSpPr>
        <p:cNvPr id="1" name="Shape 44"/>
        <p:cNvGrpSpPr/>
        <p:nvPr/>
      </p:nvGrpSpPr>
      <p:grpSpPr>
        <a:xfrm>
          <a:off x="0" y="0"/>
          <a:ext cx="0" cy="0"/>
          <a:chOff x="0" y="0"/>
          <a:chExt cx="0" cy="0"/>
        </a:xfrm>
      </p:grpSpPr>
      <p:sp>
        <p:nvSpPr>
          <p:cNvPr id="45" name="Google Shape;45;p8"/>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subTitle" idx="1"/>
          </p:nvPr>
        </p:nvSpPr>
        <p:spPr>
          <a:xfrm>
            <a:off x="720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8"/>
          <p:cNvSpPr txBox="1">
            <a:spLocks noGrp="1"/>
          </p:cNvSpPr>
          <p:nvPr>
            <p:ph type="subTitle" idx="2"/>
          </p:nvPr>
        </p:nvSpPr>
        <p:spPr>
          <a:xfrm>
            <a:off x="818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48" name="Google Shape;48;p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8"/>
          <p:cNvSpPr txBox="1">
            <a:spLocks noGrp="1"/>
          </p:cNvSpPr>
          <p:nvPr>
            <p:ph type="subTitle" idx="3"/>
          </p:nvPr>
        </p:nvSpPr>
        <p:spPr>
          <a:xfrm>
            <a:off x="34575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8"/>
          <p:cNvSpPr txBox="1">
            <a:spLocks noGrp="1"/>
          </p:cNvSpPr>
          <p:nvPr>
            <p:ph type="subTitle" idx="4"/>
          </p:nvPr>
        </p:nvSpPr>
        <p:spPr>
          <a:xfrm>
            <a:off x="35563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51" name="Google Shape;51;p8"/>
          <p:cNvSpPr txBox="1">
            <a:spLocks noGrp="1"/>
          </p:cNvSpPr>
          <p:nvPr>
            <p:ph type="subTitle" idx="5"/>
          </p:nvPr>
        </p:nvSpPr>
        <p:spPr>
          <a:xfrm>
            <a:off x="6195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8"/>
          <p:cNvSpPr txBox="1">
            <a:spLocks noGrp="1"/>
          </p:cNvSpPr>
          <p:nvPr>
            <p:ph type="subTitle" idx="6"/>
          </p:nvPr>
        </p:nvSpPr>
        <p:spPr>
          <a:xfrm>
            <a:off x="6293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cxnSp>
        <p:nvCxnSpPr>
          <p:cNvPr id="53" name="Google Shape;53;p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3214700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F3F3F3"/>
        </a:solidFill>
        <a:effectLst/>
      </p:bgPr>
    </p:bg>
    <p:spTree>
      <p:nvGrpSpPr>
        <p:cNvPr id="1" name="Shape 54"/>
        <p:cNvGrpSpPr/>
        <p:nvPr/>
      </p:nvGrpSpPr>
      <p:grpSpPr>
        <a:xfrm>
          <a:off x="0" y="0"/>
          <a:ext cx="0" cy="0"/>
          <a:chOff x="0" y="0"/>
          <a:chExt cx="0" cy="0"/>
        </a:xfrm>
      </p:grpSpPr>
      <p:sp>
        <p:nvSpPr>
          <p:cNvPr id="55" name="Google Shape;55;p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57" name="Google Shape;57;p9"/>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2920278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rgbClr val="F3F3F3"/>
        </a:solid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ctrTitle"/>
          </p:nvPr>
        </p:nvSpPr>
        <p:spPr>
          <a:xfrm>
            <a:off x="4107450" y="2365900"/>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0" name="Google Shape;60;p10"/>
          <p:cNvSpPr txBox="1">
            <a:spLocks noGrp="1"/>
          </p:cNvSpPr>
          <p:nvPr>
            <p:ph type="subTitle" idx="1"/>
          </p:nvPr>
        </p:nvSpPr>
        <p:spPr>
          <a:xfrm>
            <a:off x="4107450" y="2571815"/>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1" name="Google Shape;61;p10"/>
          <p:cNvSpPr txBox="1">
            <a:spLocks noGrp="1"/>
          </p:cNvSpPr>
          <p:nvPr>
            <p:ph type="ctrTitle" idx="2"/>
          </p:nvPr>
        </p:nvSpPr>
        <p:spPr>
          <a:xfrm>
            <a:off x="6552617" y="236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2" name="Google Shape;62;p10"/>
          <p:cNvSpPr txBox="1">
            <a:spLocks noGrp="1"/>
          </p:cNvSpPr>
          <p:nvPr>
            <p:ph type="subTitle" idx="3"/>
          </p:nvPr>
        </p:nvSpPr>
        <p:spPr>
          <a:xfrm>
            <a:off x="6552617" y="2571815"/>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0"/>
          <p:cNvSpPr txBox="1">
            <a:spLocks noGrp="1"/>
          </p:cNvSpPr>
          <p:nvPr>
            <p:ph type="ctrTitle" idx="4"/>
          </p:nvPr>
        </p:nvSpPr>
        <p:spPr>
          <a:xfrm>
            <a:off x="4107450"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4" name="Google Shape;64;p10"/>
          <p:cNvSpPr txBox="1">
            <a:spLocks noGrp="1"/>
          </p:cNvSpPr>
          <p:nvPr>
            <p:ph type="subTitle" idx="5"/>
          </p:nvPr>
        </p:nvSpPr>
        <p:spPr>
          <a:xfrm>
            <a:off x="4107450" y="3880477"/>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5" name="Google Shape;65;p10"/>
          <p:cNvSpPr txBox="1">
            <a:spLocks noGrp="1"/>
          </p:cNvSpPr>
          <p:nvPr>
            <p:ph type="ctrTitle" idx="6"/>
          </p:nvPr>
        </p:nvSpPr>
        <p:spPr>
          <a:xfrm>
            <a:off x="6552617"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6" name="Google Shape;66;p10"/>
          <p:cNvSpPr txBox="1">
            <a:spLocks noGrp="1"/>
          </p:cNvSpPr>
          <p:nvPr>
            <p:ph type="subTitle" idx="7"/>
          </p:nvPr>
        </p:nvSpPr>
        <p:spPr>
          <a:xfrm>
            <a:off x="6552617" y="3880477"/>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0"/>
          <p:cNvSpPr txBox="1">
            <a:spLocks noGrp="1"/>
          </p:cNvSpPr>
          <p:nvPr>
            <p:ph type="ctrTitle" idx="8"/>
          </p:nvPr>
        </p:nvSpPr>
        <p:spPr>
          <a:xfrm>
            <a:off x="4107450"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8" name="Google Shape;68;p10"/>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ubTitle" idx="9"/>
          </p:nvPr>
        </p:nvSpPr>
        <p:spPr>
          <a:xfrm>
            <a:off x="4107450" y="1311729"/>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 name="Google Shape;70;p10"/>
          <p:cNvSpPr txBox="1">
            <a:spLocks noGrp="1"/>
          </p:cNvSpPr>
          <p:nvPr>
            <p:ph type="ctrTitle" idx="13"/>
          </p:nvPr>
        </p:nvSpPr>
        <p:spPr>
          <a:xfrm>
            <a:off x="6552617"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1" name="Google Shape;71;p10"/>
          <p:cNvSpPr txBox="1">
            <a:spLocks noGrp="1"/>
          </p:cNvSpPr>
          <p:nvPr>
            <p:ph type="subTitle" idx="14"/>
          </p:nvPr>
        </p:nvSpPr>
        <p:spPr>
          <a:xfrm>
            <a:off x="6552617" y="1311729"/>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 name="Google Shape;72;p10"/>
          <p:cNvSpPr txBox="1">
            <a:spLocks noGrp="1"/>
          </p:cNvSpPr>
          <p:nvPr>
            <p:ph type="ctrTitle" idx="15"/>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73" name="Google Shape;73;p10"/>
          <p:cNvCxnSpPr/>
          <p:nvPr/>
        </p:nvCxnSpPr>
        <p:spPr>
          <a:xfrm>
            <a:off x="841697" y="43061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34218044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F2F2F"/>
              </a:buClr>
              <a:buSzPts val="4800"/>
              <a:buNone/>
              <a:defRPr sz="4800">
                <a:solidFill>
                  <a:srgbClr val="F3F3F3"/>
                </a:solidFill>
              </a:defRPr>
            </a:lvl1pPr>
            <a:lvl2pPr lvl="1">
              <a:spcBef>
                <a:spcPts val="0"/>
              </a:spcBef>
              <a:spcAft>
                <a:spcPts val="0"/>
              </a:spcAft>
              <a:buClr>
                <a:srgbClr val="2F2F2F"/>
              </a:buClr>
              <a:buSzPts val="4800"/>
              <a:buNone/>
              <a:defRPr sz="4800">
                <a:solidFill>
                  <a:srgbClr val="2F2F2F"/>
                </a:solidFill>
              </a:defRPr>
            </a:lvl2pPr>
            <a:lvl3pPr lvl="2">
              <a:spcBef>
                <a:spcPts val="0"/>
              </a:spcBef>
              <a:spcAft>
                <a:spcPts val="0"/>
              </a:spcAft>
              <a:buClr>
                <a:srgbClr val="2F2F2F"/>
              </a:buClr>
              <a:buSzPts val="4800"/>
              <a:buNone/>
              <a:defRPr sz="4800">
                <a:solidFill>
                  <a:srgbClr val="2F2F2F"/>
                </a:solidFill>
              </a:defRPr>
            </a:lvl3pPr>
            <a:lvl4pPr lvl="3">
              <a:spcBef>
                <a:spcPts val="0"/>
              </a:spcBef>
              <a:spcAft>
                <a:spcPts val="0"/>
              </a:spcAft>
              <a:buClr>
                <a:srgbClr val="2F2F2F"/>
              </a:buClr>
              <a:buSzPts val="4800"/>
              <a:buNone/>
              <a:defRPr sz="4800">
                <a:solidFill>
                  <a:srgbClr val="2F2F2F"/>
                </a:solidFill>
              </a:defRPr>
            </a:lvl4pPr>
            <a:lvl5pPr lvl="4">
              <a:spcBef>
                <a:spcPts val="0"/>
              </a:spcBef>
              <a:spcAft>
                <a:spcPts val="0"/>
              </a:spcAft>
              <a:buClr>
                <a:srgbClr val="2F2F2F"/>
              </a:buClr>
              <a:buSzPts val="4800"/>
              <a:buNone/>
              <a:defRPr sz="4800">
                <a:solidFill>
                  <a:srgbClr val="2F2F2F"/>
                </a:solidFill>
              </a:defRPr>
            </a:lvl5pPr>
            <a:lvl6pPr lvl="5">
              <a:spcBef>
                <a:spcPts val="0"/>
              </a:spcBef>
              <a:spcAft>
                <a:spcPts val="0"/>
              </a:spcAft>
              <a:buClr>
                <a:srgbClr val="2F2F2F"/>
              </a:buClr>
              <a:buSzPts val="4800"/>
              <a:buNone/>
              <a:defRPr sz="4800">
                <a:solidFill>
                  <a:srgbClr val="2F2F2F"/>
                </a:solidFill>
              </a:defRPr>
            </a:lvl6pPr>
            <a:lvl7pPr lvl="6">
              <a:spcBef>
                <a:spcPts val="0"/>
              </a:spcBef>
              <a:spcAft>
                <a:spcPts val="0"/>
              </a:spcAft>
              <a:buClr>
                <a:srgbClr val="2F2F2F"/>
              </a:buClr>
              <a:buSzPts val="4800"/>
              <a:buNone/>
              <a:defRPr sz="4800">
                <a:solidFill>
                  <a:srgbClr val="2F2F2F"/>
                </a:solidFill>
              </a:defRPr>
            </a:lvl7pPr>
            <a:lvl8pPr lvl="7">
              <a:spcBef>
                <a:spcPts val="0"/>
              </a:spcBef>
              <a:spcAft>
                <a:spcPts val="0"/>
              </a:spcAft>
              <a:buClr>
                <a:srgbClr val="2F2F2F"/>
              </a:buClr>
              <a:buSzPts val="4800"/>
              <a:buNone/>
              <a:defRPr sz="4800">
                <a:solidFill>
                  <a:srgbClr val="2F2F2F"/>
                </a:solidFill>
              </a:defRPr>
            </a:lvl8pPr>
            <a:lvl9pPr lvl="8">
              <a:spcBef>
                <a:spcPts val="0"/>
              </a:spcBef>
              <a:spcAft>
                <a:spcPts val="0"/>
              </a:spcAft>
              <a:buClr>
                <a:srgbClr val="2F2F2F"/>
              </a:buClr>
              <a:buSzPts val="4800"/>
              <a:buNone/>
              <a:defRPr sz="4800">
                <a:solidFill>
                  <a:srgbClr val="2F2F2F"/>
                </a:solidFill>
              </a:defRPr>
            </a:lvl9pPr>
          </a:lstStyle>
          <a:p>
            <a:endParaRPr/>
          </a:p>
        </p:txBody>
      </p:sp>
    </p:spTree>
    <p:extLst>
      <p:ext uri="{BB962C8B-B14F-4D97-AF65-F5344CB8AC3E}">
        <p14:creationId xmlns:p14="http://schemas.microsoft.com/office/powerpoint/2010/main" val="2737006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extLst>
      <p:ext uri="{BB962C8B-B14F-4D97-AF65-F5344CB8AC3E}">
        <p14:creationId xmlns:p14="http://schemas.microsoft.com/office/powerpoint/2010/main" val="1920002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F3F3F3"/>
        </a:solidFill>
        <a:effectLst/>
      </p:bgPr>
    </p:bg>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4179904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3F3F3"/>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0000" y="2131305"/>
            <a:ext cx="20037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11" name="Google Shape;111;p17"/>
          <p:cNvSpPr txBox="1">
            <a:spLocks noGrp="1"/>
          </p:cNvSpPr>
          <p:nvPr>
            <p:ph type="subTitle" idx="1"/>
          </p:nvPr>
        </p:nvSpPr>
        <p:spPr>
          <a:xfrm>
            <a:off x="3089950" y="768600"/>
            <a:ext cx="5334000" cy="40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2pPr>
            <a:lvl3pPr lvl="2"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3pPr>
            <a:lvl4pPr lvl="3"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4pPr>
            <a:lvl5pPr lvl="4"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5pPr>
            <a:lvl6pPr lvl="5"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6pPr>
            <a:lvl7pPr lvl="6"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7pPr>
            <a:lvl8pPr lvl="7"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8pPr>
            <a:lvl9pPr lvl="8"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9pPr>
          </a:lstStyle>
          <a:p>
            <a:endParaRPr/>
          </a:p>
        </p:txBody>
      </p:sp>
      <p:cxnSp>
        <p:nvCxnSpPr>
          <p:cNvPr id="112" name="Google Shape;112;p17"/>
          <p:cNvCxnSpPr/>
          <p:nvPr/>
        </p:nvCxnSpPr>
        <p:spPr>
          <a:xfrm>
            <a:off x="2242592" y="1923280"/>
            <a:ext cx="380700" cy="0"/>
          </a:xfrm>
          <a:prstGeom prst="straightConnector1">
            <a:avLst/>
          </a:prstGeom>
          <a:noFill/>
          <a:ln w="19050" cap="flat" cmpd="sng">
            <a:solidFill>
              <a:srgbClr val="2F2F2F"/>
            </a:solidFill>
            <a:prstDash val="solid"/>
            <a:round/>
            <a:headEnd type="none" w="med" len="med"/>
            <a:tailEnd type="none" w="med" len="med"/>
          </a:ln>
        </p:spPr>
      </p:cxnSp>
      <p:sp>
        <p:nvSpPr>
          <p:cNvPr id="113" name="Google Shape;113;p17"/>
          <p:cNvSpPr/>
          <p:nvPr/>
        </p:nvSpPr>
        <p:spPr>
          <a:xfrm rot="5400000">
            <a:off x="2230186" y="24640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460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bg>
      <p:bgPr>
        <a:solidFill>
          <a:srgbClr val="F3F3F3"/>
        </a:solidFill>
        <a:effectLst/>
      </p:bgPr>
    </p:bg>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7500" y="1496650"/>
            <a:ext cx="4567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
        <p:nvSpPr>
          <p:cNvPr id="95" name="Google Shape;95;p13"/>
          <p:cNvSpPr txBox="1">
            <a:spLocks noGrp="1"/>
          </p:cNvSpPr>
          <p:nvPr>
            <p:ph type="subTitle" idx="1"/>
          </p:nvPr>
        </p:nvSpPr>
        <p:spPr>
          <a:xfrm>
            <a:off x="877800"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6" name="Google Shape;96;p13"/>
          <p:cNvSpPr txBox="1">
            <a:spLocks noGrp="1"/>
          </p:cNvSpPr>
          <p:nvPr>
            <p:ph type="subTitle" idx="2"/>
          </p:nvPr>
        </p:nvSpPr>
        <p:spPr>
          <a:xfrm>
            <a:off x="5455475"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3"/>
          <p:cNvSpPr txBox="1">
            <a:spLocks noGrp="1"/>
          </p:cNvSpPr>
          <p:nvPr>
            <p:ph type="ctrTitle" idx="3"/>
          </p:nvPr>
        </p:nvSpPr>
        <p:spPr>
          <a:xfrm>
            <a:off x="4560425" y="1469075"/>
            <a:ext cx="4587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Tree>
    <p:extLst>
      <p:ext uri="{BB962C8B-B14F-4D97-AF65-F5344CB8AC3E}">
        <p14:creationId xmlns:p14="http://schemas.microsoft.com/office/powerpoint/2010/main" val="247849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3F3F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133016"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1" name="Google Shape;21;p4"/>
          <p:cNvSpPr txBox="1">
            <a:spLocks noGrp="1"/>
          </p:cNvSpPr>
          <p:nvPr>
            <p:ph type="subTitle" idx="1"/>
          </p:nvPr>
        </p:nvSpPr>
        <p:spPr>
          <a:xfrm>
            <a:off x="4133000"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
          <p:cNvSpPr txBox="1">
            <a:spLocks noGrp="1"/>
          </p:cNvSpPr>
          <p:nvPr>
            <p:ph type="title" idx="2" hasCustomPrompt="1"/>
          </p:nvPr>
        </p:nvSpPr>
        <p:spPr>
          <a:xfrm>
            <a:off x="719999"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a:spLocks noGrp="1"/>
          </p:cNvSpPr>
          <p:nvPr>
            <p:ph type="ctrTitle" idx="3"/>
          </p:nvPr>
        </p:nvSpPr>
        <p:spPr>
          <a:xfrm>
            <a:off x="4127640" y="3084674"/>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4" name="Google Shape;24;p4"/>
          <p:cNvSpPr txBox="1">
            <a:spLocks noGrp="1"/>
          </p:cNvSpPr>
          <p:nvPr>
            <p:ph type="subTitle" idx="4"/>
          </p:nvPr>
        </p:nvSpPr>
        <p:spPr>
          <a:xfrm>
            <a:off x="4127626"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
          <p:cNvSpPr txBox="1">
            <a:spLocks noGrp="1"/>
          </p:cNvSpPr>
          <p:nvPr>
            <p:ph type="title" idx="5" hasCustomPrompt="1"/>
          </p:nvPr>
        </p:nvSpPr>
        <p:spPr>
          <a:xfrm>
            <a:off x="3360637"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a:spLocks noGrp="1"/>
          </p:cNvSpPr>
          <p:nvPr>
            <p:ph type="ctrTitle" idx="6"/>
          </p:nvPr>
        </p:nvSpPr>
        <p:spPr>
          <a:xfrm>
            <a:off x="1488018"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4"/>
          <p:cNvSpPr txBox="1">
            <a:spLocks noGrp="1"/>
          </p:cNvSpPr>
          <p:nvPr>
            <p:ph type="title" idx="7" hasCustomPrompt="1"/>
          </p:nvPr>
        </p:nvSpPr>
        <p:spPr>
          <a:xfrm>
            <a:off x="719992"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8"/>
          </p:nvPr>
        </p:nvSpPr>
        <p:spPr>
          <a:xfrm>
            <a:off x="1500551" y="3084674"/>
            <a:ext cx="1389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9" name="Google Shape;29;p4"/>
          <p:cNvSpPr txBox="1">
            <a:spLocks noGrp="1"/>
          </p:cNvSpPr>
          <p:nvPr>
            <p:ph type="title" idx="9" hasCustomPrompt="1"/>
          </p:nvPr>
        </p:nvSpPr>
        <p:spPr>
          <a:xfrm>
            <a:off x="3360637"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a:spLocks noGrp="1"/>
          </p:cNvSpPr>
          <p:nvPr>
            <p:ph type="subTitle" idx="13"/>
          </p:nvPr>
        </p:nvSpPr>
        <p:spPr>
          <a:xfrm>
            <a:off x="1488001"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4"/>
          <p:cNvSpPr txBox="1">
            <a:spLocks noGrp="1"/>
          </p:cNvSpPr>
          <p:nvPr>
            <p:ph type="subTitle" idx="14"/>
          </p:nvPr>
        </p:nvSpPr>
        <p:spPr>
          <a:xfrm>
            <a:off x="1500550"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17486153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hasCustomPrompt="1"/>
          </p:nvPr>
        </p:nvSpPr>
        <p:spPr>
          <a:xfrm>
            <a:off x="720000" y="2096500"/>
            <a:ext cx="7704000" cy="115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rgbClr val="2F2F2F"/>
              </a:buClr>
              <a:buSzPts val="9600"/>
              <a:buNone/>
              <a:defRPr sz="9600">
                <a:solidFill>
                  <a:srgbClr val="2F2F2F"/>
                </a:solidFill>
              </a:defRPr>
            </a:lvl2pPr>
            <a:lvl3pPr lvl="2" algn="ctr">
              <a:spcBef>
                <a:spcPts val="0"/>
              </a:spcBef>
              <a:spcAft>
                <a:spcPts val="0"/>
              </a:spcAft>
              <a:buClr>
                <a:srgbClr val="2F2F2F"/>
              </a:buClr>
              <a:buSzPts val="9600"/>
              <a:buNone/>
              <a:defRPr sz="9600">
                <a:solidFill>
                  <a:srgbClr val="2F2F2F"/>
                </a:solidFill>
              </a:defRPr>
            </a:lvl3pPr>
            <a:lvl4pPr lvl="3" algn="ctr">
              <a:spcBef>
                <a:spcPts val="0"/>
              </a:spcBef>
              <a:spcAft>
                <a:spcPts val="0"/>
              </a:spcAft>
              <a:buClr>
                <a:srgbClr val="2F2F2F"/>
              </a:buClr>
              <a:buSzPts val="9600"/>
              <a:buNone/>
              <a:defRPr sz="9600">
                <a:solidFill>
                  <a:srgbClr val="2F2F2F"/>
                </a:solidFill>
              </a:defRPr>
            </a:lvl4pPr>
            <a:lvl5pPr lvl="4" algn="ctr">
              <a:spcBef>
                <a:spcPts val="0"/>
              </a:spcBef>
              <a:spcAft>
                <a:spcPts val="0"/>
              </a:spcAft>
              <a:buClr>
                <a:srgbClr val="2F2F2F"/>
              </a:buClr>
              <a:buSzPts val="9600"/>
              <a:buNone/>
              <a:defRPr sz="9600">
                <a:solidFill>
                  <a:srgbClr val="2F2F2F"/>
                </a:solidFill>
              </a:defRPr>
            </a:lvl5pPr>
            <a:lvl6pPr lvl="5" algn="ctr">
              <a:spcBef>
                <a:spcPts val="0"/>
              </a:spcBef>
              <a:spcAft>
                <a:spcPts val="0"/>
              </a:spcAft>
              <a:buClr>
                <a:srgbClr val="2F2F2F"/>
              </a:buClr>
              <a:buSzPts val="9600"/>
              <a:buNone/>
              <a:defRPr sz="9600">
                <a:solidFill>
                  <a:srgbClr val="2F2F2F"/>
                </a:solidFill>
              </a:defRPr>
            </a:lvl6pPr>
            <a:lvl7pPr lvl="6" algn="ctr">
              <a:spcBef>
                <a:spcPts val="0"/>
              </a:spcBef>
              <a:spcAft>
                <a:spcPts val="0"/>
              </a:spcAft>
              <a:buClr>
                <a:srgbClr val="2F2F2F"/>
              </a:buClr>
              <a:buSzPts val="9600"/>
              <a:buNone/>
              <a:defRPr sz="9600">
                <a:solidFill>
                  <a:srgbClr val="2F2F2F"/>
                </a:solidFill>
              </a:defRPr>
            </a:lvl7pPr>
            <a:lvl8pPr lvl="7" algn="ctr">
              <a:spcBef>
                <a:spcPts val="0"/>
              </a:spcBef>
              <a:spcAft>
                <a:spcPts val="0"/>
              </a:spcAft>
              <a:buClr>
                <a:srgbClr val="2F2F2F"/>
              </a:buClr>
              <a:buSzPts val="9600"/>
              <a:buNone/>
              <a:defRPr sz="9600">
                <a:solidFill>
                  <a:srgbClr val="2F2F2F"/>
                </a:solidFill>
              </a:defRPr>
            </a:lvl8pPr>
            <a:lvl9pPr lvl="8" algn="ctr">
              <a:spcBef>
                <a:spcPts val="0"/>
              </a:spcBef>
              <a:spcAft>
                <a:spcPts val="0"/>
              </a:spcAft>
              <a:buClr>
                <a:srgbClr val="2F2F2F"/>
              </a:buClr>
              <a:buSzPts val="9600"/>
              <a:buNone/>
              <a:defRPr sz="9600">
                <a:solidFill>
                  <a:srgbClr val="2F2F2F"/>
                </a:solidFill>
              </a:defRPr>
            </a:lvl9pPr>
          </a:lstStyle>
          <a:p>
            <a:r>
              <a:t>xx%</a:t>
            </a:r>
          </a:p>
        </p:txBody>
      </p:sp>
      <p:sp>
        <p:nvSpPr>
          <p:cNvPr id="120" name="Google Shape;120;p19"/>
          <p:cNvSpPr txBox="1">
            <a:spLocks noGrp="1"/>
          </p:cNvSpPr>
          <p:nvPr>
            <p:ph type="body" idx="1"/>
          </p:nvPr>
        </p:nvSpPr>
        <p:spPr>
          <a:xfrm>
            <a:off x="720000" y="3169975"/>
            <a:ext cx="7704000" cy="477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rgbClr val="2F2F2F"/>
              </a:buClr>
              <a:buSzPts val="1800"/>
              <a:buChar char="●"/>
              <a:defRPr sz="1400">
                <a:solidFill>
                  <a:srgbClr val="1E1E1E"/>
                </a:solidFill>
              </a:defRPr>
            </a:lvl1pPr>
            <a:lvl2pPr marL="914400" lvl="1" indent="-317500" algn="ctr">
              <a:spcBef>
                <a:spcPts val="1600"/>
              </a:spcBef>
              <a:spcAft>
                <a:spcPts val="0"/>
              </a:spcAft>
              <a:buClr>
                <a:srgbClr val="2F2F2F"/>
              </a:buClr>
              <a:buSzPts val="1400"/>
              <a:buChar char="○"/>
              <a:defRPr>
                <a:solidFill>
                  <a:srgbClr val="2F2F2F"/>
                </a:solidFill>
              </a:defRPr>
            </a:lvl2pPr>
            <a:lvl3pPr marL="1371600" lvl="2" indent="-317500" algn="ctr">
              <a:spcBef>
                <a:spcPts val="1600"/>
              </a:spcBef>
              <a:spcAft>
                <a:spcPts val="0"/>
              </a:spcAft>
              <a:buClr>
                <a:srgbClr val="2F2F2F"/>
              </a:buClr>
              <a:buSzPts val="1400"/>
              <a:buChar char="■"/>
              <a:defRPr>
                <a:solidFill>
                  <a:srgbClr val="2F2F2F"/>
                </a:solidFill>
              </a:defRPr>
            </a:lvl3pPr>
            <a:lvl4pPr marL="1828800" lvl="3" indent="-317500" algn="ctr">
              <a:spcBef>
                <a:spcPts val="1600"/>
              </a:spcBef>
              <a:spcAft>
                <a:spcPts val="0"/>
              </a:spcAft>
              <a:buClr>
                <a:srgbClr val="2F2F2F"/>
              </a:buClr>
              <a:buSzPts val="1400"/>
              <a:buChar char="●"/>
              <a:defRPr>
                <a:solidFill>
                  <a:srgbClr val="2F2F2F"/>
                </a:solidFill>
              </a:defRPr>
            </a:lvl4pPr>
            <a:lvl5pPr marL="2286000" lvl="4" indent="-317500" algn="ctr">
              <a:spcBef>
                <a:spcPts val="1600"/>
              </a:spcBef>
              <a:spcAft>
                <a:spcPts val="0"/>
              </a:spcAft>
              <a:buClr>
                <a:srgbClr val="2F2F2F"/>
              </a:buClr>
              <a:buSzPts val="1400"/>
              <a:buChar char="○"/>
              <a:defRPr>
                <a:solidFill>
                  <a:srgbClr val="2F2F2F"/>
                </a:solidFill>
              </a:defRPr>
            </a:lvl5pPr>
            <a:lvl6pPr marL="2743200" lvl="5" indent="-317500" algn="ctr">
              <a:spcBef>
                <a:spcPts val="1600"/>
              </a:spcBef>
              <a:spcAft>
                <a:spcPts val="0"/>
              </a:spcAft>
              <a:buClr>
                <a:srgbClr val="2F2F2F"/>
              </a:buClr>
              <a:buSzPts val="1400"/>
              <a:buChar char="■"/>
              <a:defRPr>
                <a:solidFill>
                  <a:srgbClr val="2F2F2F"/>
                </a:solidFill>
              </a:defRPr>
            </a:lvl6pPr>
            <a:lvl7pPr marL="3200400" lvl="6" indent="-317500" algn="ctr">
              <a:spcBef>
                <a:spcPts val="1600"/>
              </a:spcBef>
              <a:spcAft>
                <a:spcPts val="0"/>
              </a:spcAft>
              <a:buClr>
                <a:srgbClr val="2F2F2F"/>
              </a:buClr>
              <a:buSzPts val="1400"/>
              <a:buChar char="●"/>
              <a:defRPr>
                <a:solidFill>
                  <a:srgbClr val="2F2F2F"/>
                </a:solidFill>
              </a:defRPr>
            </a:lvl7pPr>
            <a:lvl8pPr marL="3657600" lvl="7" indent="-317500" algn="ctr">
              <a:spcBef>
                <a:spcPts val="1600"/>
              </a:spcBef>
              <a:spcAft>
                <a:spcPts val="0"/>
              </a:spcAft>
              <a:buClr>
                <a:srgbClr val="2F2F2F"/>
              </a:buClr>
              <a:buSzPts val="1400"/>
              <a:buChar char="○"/>
              <a:defRPr>
                <a:solidFill>
                  <a:srgbClr val="2F2F2F"/>
                </a:solidFill>
              </a:defRPr>
            </a:lvl8pPr>
            <a:lvl9pPr marL="4114800" lvl="8" indent="-317500" algn="ctr">
              <a:spcBef>
                <a:spcPts val="1600"/>
              </a:spcBef>
              <a:spcAft>
                <a:spcPts val="1600"/>
              </a:spcAft>
              <a:buClr>
                <a:srgbClr val="2F2F2F"/>
              </a:buClr>
              <a:buSzPts val="1400"/>
              <a:buChar char="■"/>
              <a:defRPr>
                <a:solidFill>
                  <a:srgbClr val="2F2F2F"/>
                </a:solidFill>
              </a:defRPr>
            </a:lvl9pPr>
          </a:lstStyle>
          <a:p>
            <a:endParaRPr/>
          </a:p>
        </p:txBody>
      </p:sp>
    </p:spTree>
    <p:extLst>
      <p:ext uri="{BB962C8B-B14F-4D97-AF65-F5344CB8AC3E}">
        <p14:creationId xmlns:p14="http://schemas.microsoft.com/office/powerpoint/2010/main" val="310635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3F3F3"/>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2F2F2F"/>
              </a:buClr>
              <a:buSzPts val="3600"/>
              <a:buNone/>
              <a:defRPr sz="2400">
                <a:solidFill>
                  <a:srgbClr val="2F2F2F"/>
                </a:solidFill>
              </a:defRPr>
            </a:lvl1pPr>
            <a:lvl2pPr lvl="1" algn="r">
              <a:spcBef>
                <a:spcPts val="0"/>
              </a:spcBef>
              <a:spcAft>
                <a:spcPts val="0"/>
              </a:spcAft>
              <a:buClr>
                <a:srgbClr val="2F2F2F"/>
              </a:buClr>
              <a:buSzPts val="3600"/>
              <a:buNone/>
              <a:defRPr sz="3600">
                <a:solidFill>
                  <a:srgbClr val="2F2F2F"/>
                </a:solidFill>
              </a:defRPr>
            </a:lvl2pPr>
            <a:lvl3pPr lvl="2" algn="r">
              <a:spcBef>
                <a:spcPts val="0"/>
              </a:spcBef>
              <a:spcAft>
                <a:spcPts val="0"/>
              </a:spcAft>
              <a:buClr>
                <a:srgbClr val="2F2F2F"/>
              </a:buClr>
              <a:buSzPts val="3600"/>
              <a:buNone/>
              <a:defRPr sz="3600">
                <a:solidFill>
                  <a:srgbClr val="2F2F2F"/>
                </a:solidFill>
              </a:defRPr>
            </a:lvl3pPr>
            <a:lvl4pPr lvl="3" algn="r">
              <a:spcBef>
                <a:spcPts val="0"/>
              </a:spcBef>
              <a:spcAft>
                <a:spcPts val="0"/>
              </a:spcAft>
              <a:buClr>
                <a:srgbClr val="2F2F2F"/>
              </a:buClr>
              <a:buSzPts val="3600"/>
              <a:buNone/>
              <a:defRPr sz="3600">
                <a:solidFill>
                  <a:srgbClr val="2F2F2F"/>
                </a:solidFill>
              </a:defRPr>
            </a:lvl4pPr>
            <a:lvl5pPr lvl="4" algn="r">
              <a:spcBef>
                <a:spcPts val="0"/>
              </a:spcBef>
              <a:spcAft>
                <a:spcPts val="0"/>
              </a:spcAft>
              <a:buClr>
                <a:srgbClr val="2F2F2F"/>
              </a:buClr>
              <a:buSzPts val="3600"/>
              <a:buNone/>
              <a:defRPr sz="3600">
                <a:solidFill>
                  <a:srgbClr val="2F2F2F"/>
                </a:solidFill>
              </a:defRPr>
            </a:lvl5pPr>
            <a:lvl6pPr lvl="5" algn="r">
              <a:spcBef>
                <a:spcPts val="0"/>
              </a:spcBef>
              <a:spcAft>
                <a:spcPts val="0"/>
              </a:spcAft>
              <a:buClr>
                <a:srgbClr val="2F2F2F"/>
              </a:buClr>
              <a:buSzPts val="3600"/>
              <a:buNone/>
              <a:defRPr sz="3600">
                <a:solidFill>
                  <a:srgbClr val="2F2F2F"/>
                </a:solidFill>
              </a:defRPr>
            </a:lvl6pPr>
            <a:lvl7pPr lvl="6" algn="r">
              <a:spcBef>
                <a:spcPts val="0"/>
              </a:spcBef>
              <a:spcAft>
                <a:spcPts val="0"/>
              </a:spcAft>
              <a:buClr>
                <a:srgbClr val="2F2F2F"/>
              </a:buClr>
              <a:buSzPts val="3600"/>
              <a:buNone/>
              <a:defRPr sz="3600">
                <a:solidFill>
                  <a:srgbClr val="2F2F2F"/>
                </a:solidFill>
              </a:defRPr>
            </a:lvl7pPr>
            <a:lvl8pPr lvl="7" algn="r">
              <a:spcBef>
                <a:spcPts val="0"/>
              </a:spcBef>
              <a:spcAft>
                <a:spcPts val="0"/>
              </a:spcAft>
              <a:buClr>
                <a:srgbClr val="2F2F2F"/>
              </a:buClr>
              <a:buSzPts val="3600"/>
              <a:buNone/>
              <a:defRPr sz="3600">
                <a:solidFill>
                  <a:srgbClr val="2F2F2F"/>
                </a:solidFill>
              </a:defRPr>
            </a:lvl8pPr>
            <a:lvl9pPr lvl="8" algn="r">
              <a:spcBef>
                <a:spcPts val="0"/>
              </a:spcBef>
              <a:spcAft>
                <a:spcPts val="0"/>
              </a:spcAft>
              <a:buClr>
                <a:srgbClr val="2F2F2F"/>
              </a:buClr>
              <a:buSzPts val="3600"/>
              <a:buNone/>
              <a:defRPr sz="3600">
                <a:solidFill>
                  <a:srgbClr val="2F2F2F"/>
                </a:solidFill>
              </a:defRPr>
            </a:lvl9pPr>
          </a:lstStyle>
          <a:p>
            <a:endParaRPr/>
          </a:p>
        </p:txBody>
      </p:sp>
      <p:sp>
        <p:nvSpPr>
          <p:cNvPr id="34" name="Google Shape;34;p5"/>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F2F2F"/>
              </a:buClr>
              <a:buSzPts val="1400"/>
              <a:buNone/>
              <a:defRPr sz="1400">
                <a:solidFill>
                  <a:srgbClr val="2F2F2F"/>
                </a:solidFill>
              </a:defRPr>
            </a:lvl1pPr>
            <a:lvl2pPr lvl="1" algn="r" rtl="0">
              <a:lnSpc>
                <a:spcPct val="100000"/>
              </a:lnSpc>
              <a:spcBef>
                <a:spcPts val="0"/>
              </a:spcBef>
              <a:spcAft>
                <a:spcPts val="0"/>
              </a:spcAft>
              <a:buClr>
                <a:srgbClr val="2F2F2F"/>
              </a:buClr>
              <a:buSzPts val="1400"/>
              <a:buNone/>
              <a:defRPr>
                <a:solidFill>
                  <a:srgbClr val="2F2F2F"/>
                </a:solidFill>
              </a:defRPr>
            </a:lvl2pPr>
            <a:lvl3pPr lvl="2" algn="r" rtl="0">
              <a:lnSpc>
                <a:spcPct val="100000"/>
              </a:lnSpc>
              <a:spcBef>
                <a:spcPts val="0"/>
              </a:spcBef>
              <a:spcAft>
                <a:spcPts val="0"/>
              </a:spcAft>
              <a:buClr>
                <a:srgbClr val="2F2F2F"/>
              </a:buClr>
              <a:buSzPts val="1400"/>
              <a:buNone/>
              <a:defRPr>
                <a:solidFill>
                  <a:srgbClr val="2F2F2F"/>
                </a:solidFill>
              </a:defRPr>
            </a:lvl3pPr>
            <a:lvl4pPr lvl="3" algn="r" rtl="0">
              <a:lnSpc>
                <a:spcPct val="100000"/>
              </a:lnSpc>
              <a:spcBef>
                <a:spcPts val="0"/>
              </a:spcBef>
              <a:spcAft>
                <a:spcPts val="0"/>
              </a:spcAft>
              <a:buClr>
                <a:srgbClr val="2F2F2F"/>
              </a:buClr>
              <a:buSzPts val="1400"/>
              <a:buNone/>
              <a:defRPr>
                <a:solidFill>
                  <a:srgbClr val="2F2F2F"/>
                </a:solidFill>
              </a:defRPr>
            </a:lvl4pPr>
            <a:lvl5pPr lvl="4" algn="r" rtl="0">
              <a:lnSpc>
                <a:spcPct val="100000"/>
              </a:lnSpc>
              <a:spcBef>
                <a:spcPts val="0"/>
              </a:spcBef>
              <a:spcAft>
                <a:spcPts val="0"/>
              </a:spcAft>
              <a:buClr>
                <a:srgbClr val="2F2F2F"/>
              </a:buClr>
              <a:buSzPts val="1400"/>
              <a:buNone/>
              <a:defRPr>
                <a:solidFill>
                  <a:srgbClr val="2F2F2F"/>
                </a:solidFill>
              </a:defRPr>
            </a:lvl5pPr>
            <a:lvl6pPr lvl="5" algn="r" rtl="0">
              <a:lnSpc>
                <a:spcPct val="100000"/>
              </a:lnSpc>
              <a:spcBef>
                <a:spcPts val="0"/>
              </a:spcBef>
              <a:spcAft>
                <a:spcPts val="0"/>
              </a:spcAft>
              <a:buClr>
                <a:srgbClr val="2F2F2F"/>
              </a:buClr>
              <a:buSzPts val="1400"/>
              <a:buNone/>
              <a:defRPr>
                <a:solidFill>
                  <a:srgbClr val="2F2F2F"/>
                </a:solidFill>
              </a:defRPr>
            </a:lvl6pPr>
            <a:lvl7pPr lvl="6" algn="r" rtl="0">
              <a:lnSpc>
                <a:spcPct val="100000"/>
              </a:lnSpc>
              <a:spcBef>
                <a:spcPts val="0"/>
              </a:spcBef>
              <a:spcAft>
                <a:spcPts val="0"/>
              </a:spcAft>
              <a:buClr>
                <a:srgbClr val="2F2F2F"/>
              </a:buClr>
              <a:buSzPts val="1400"/>
              <a:buNone/>
              <a:defRPr>
                <a:solidFill>
                  <a:srgbClr val="2F2F2F"/>
                </a:solidFill>
              </a:defRPr>
            </a:lvl7pPr>
            <a:lvl8pPr lvl="7" algn="r" rtl="0">
              <a:lnSpc>
                <a:spcPct val="100000"/>
              </a:lnSpc>
              <a:spcBef>
                <a:spcPts val="0"/>
              </a:spcBef>
              <a:spcAft>
                <a:spcPts val="0"/>
              </a:spcAft>
              <a:buClr>
                <a:srgbClr val="2F2F2F"/>
              </a:buClr>
              <a:buSzPts val="1400"/>
              <a:buNone/>
              <a:defRPr>
                <a:solidFill>
                  <a:srgbClr val="2F2F2F"/>
                </a:solidFill>
              </a:defRPr>
            </a:lvl8pPr>
            <a:lvl9pPr lvl="8" algn="r"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35" name="Google Shape;35;p5"/>
          <p:cNvSpPr txBox="1">
            <a:spLocks noGrp="1"/>
          </p:cNvSpPr>
          <p:nvPr>
            <p:ph type="title" idx="2" hasCustomPrompt="1"/>
          </p:nvPr>
        </p:nvSpPr>
        <p:spPr>
          <a:xfrm>
            <a:off x="1922821" y="1858355"/>
            <a:ext cx="18864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F2F2F"/>
              </a:buClr>
              <a:buSzPts val="9600"/>
              <a:buNone/>
              <a:defRPr sz="7200">
                <a:solidFill>
                  <a:srgbClr val="2F2F2F"/>
                </a:solidFill>
              </a:defRPr>
            </a:lvl1pPr>
            <a:lvl2pPr lvl="1"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073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9" name="Google Shape;39;p6"/>
          <p:cNvSpPr txBox="1">
            <a:spLocks noGrp="1"/>
          </p:cNvSpPr>
          <p:nvPr>
            <p:ph type="subTitle" idx="1"/>
          </p:nvPr>
        </p:nvSpPr>
        <p:spPr>
          <a:xfrm>
            <a:off x="2793275" y="946200"/>
            <a:ext cx="5630700" cy="39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40" name="Google Shape;40;p6"/>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10048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3F3F3"/>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1979675" y="1971299"/>
            <a:ext cx="3061500" cy="97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F2F2F"/>
                </a:solidFill>
                <a:latin typeface="Rokkitt Regular"/>
                <a:ea typeface="Rokkitt Regular"/>
                <a:cs typeface="Rokkitt Regular"/>
                <a:sym typeface="Rokkitt Regular"/>
              </a:defRPr>
            </a:lvl1pPr>
            <a:lvl2pPr lvl="1" rtl="0">
              <a:spcBef>
                <a:spcPts val="1600"/>
              </a:spcBef>
              <a:spcAft>
                <a:spcPts val="0"/>
              </a:spcAft>
              <a:buNone/>
              <a:defRPr>
                <a:solidFill>
                  <a:srgbClr val="2F2F2F"/>
                </a:solidFill>
                <a:latin typeface="Rokkitt Regular"/>
                <a:ea typeface="Rokkitt Regular"/>
                <a:cs typeface="Rokkitt Regular"/>
                <a:sym typeface="Rokkitt Regular"/>
              </a:defRPr>
            </a:lvl2pPr>
            <a:lvl3pPr lvl="2" rtl="0">
              <a:spcBef>
                <a:spcPts val="1600"/>
              </a:spcBef>
              <a:spcAft>
                <a:spcPts val="0"/>
              </a:spcAft>
              <a:buNone/>
              <a:defRPr>
                <a:solidFill>
                  <a:srgbClr val="2F2F2F"/>
                </a:solidFill>
                <a:latin typeface="Rokkitt Regular"/>
                <a:ea typeface="Rokkitt Regular"/>
                <a:cs typeface="Rokkitt Regular"/>
                <a:sym typeface="Rokkitt Regular"/>
              </a:defRPr>
            </a:lvl3pPr>
            <a:lvl4pPr lvl="3" rtl="0">
              <a:spcBef>
                <a:spcPts val="1600"/>
              </a:spcBef>
              <a:spcAft>
                <a:spcPts val="0"/>
              </a:spcAft>
              <a:buNone/>
              <a:defRPr>
                <a:solidFill>
                  <a:srgbClr val="2F2F2F"/>
                </a:solidFill>
                <a:latin typeface="Rokkitt Regular"/>
                <a:ea typeface="Rokkitt Regular"/>
                <a:cs typeface="Rokkitt Regular"/>
                <a:sym typeface="Rokkitt Regular"/>
              </a:defRPr>
            </a:lvl4pPr>
            <a:lvl5pPr lvl="4" rtl="0">
              <a:spcBef>
                <a:spcPts val="1600"/>
              </a:spcBef>
              <a:spcAft>
                <a:spcPts val="0"/>
              </a:spcAft>
              <a:buNone/>
              <a:defRPr>
                <a:solidFill>
                  <a:srgbClr val="2F2F2F"/>
                </a:solidFill>
                <a:latin typeface="Rokkitt Regular"/>
                <a:ea typeface="Rokkitt Regular"/>
                <a:cs typeface="Rokkitt Regular"/>
                <a:sym typeface="Rokkitt Regular"/>
              </a:defRPr>
            </a:lvl5pPr>
            <a:lvl6pPr lvl="5" rtl="0">
              <a:spcBef>
                <a:spcPts val="1600"/>
              </a:spcBef>
              <a:spcAft>
                <a:spcPts val="0"/>
              </a:spcAft>
              <a:buNone/>
              <a:defRPr>
                <a:solidFill>
                  <a:srgbClr val="2F2F2F"/>
                </a:solidFill>
                <a:latin typeface="Rokkitt Regular"/>
                <a:ea typeface="Rokkitt Regular"/>
                <a:cs typeface="Rokkitt Regular"/>
                <a:sym typeface="Rokkitt Regular"/>
              </a:defRPr>
            </a:lvl6pPr>
            <a:lvl7pPr lvl="6" rtl="0">
              <a:spcBef>
                <a:spcPts val="1600"/>
              </a:spcBef>
              <a:spcAft>
                <a:spcPts val="0"/>
              </a:spcAft>
              <a:buNone/>
              <a:defRPr>
                <a:solidFill>
                  <a:srgbClr val="2F2F2F"/>
                </a:solidFill>
                <a:latin typeface="Rokkitt Regular"/>
                <a:ea typeface="Rokkitt Regular"/>
                <a:cs typeface="Rokkitt Regular"/>
                <a:sym typeface="Rokkitt Regular"/>
              </a:defRPr>
            </a:lvl7pPr>
            <a:lvl8pPr lvl="7" rtl="0">
              <a:spcBef>
                <a:spcPts val="1600"/>
              </a:spcBef>
              <a:spcAft>
                <a:spcPts val="0"/>
              </a:spcAft>
              <a:buNone/>
              <a:defRPr>
                <a:solidFill>
                  <a:srgbClr val="2F2F2F"/>
                </a:solidFill>
                <a:latin typeface="Rokkitt Regular"/>
                <a:ea typeface="Rokkitt Regular"/>
                <a:cs typeface="Rokkitt Regular"/>
                <a:sym typeface="Rokkitt Regular"/>
              </a:defRPr>
            </a:lvl8pPr>
            <a:lvl9pPr lvl="8" rtl="0">
              <a:spcBef>
                <a:spcPts val="1600"/>
              </a:spcBef>
              <a:spcAft>
                <a:spcPts val="1600"/>
              </a:spcAft>
              <a:buNone/>
              <a:defRPr>
                <a:solidFill>
                  <a:srgbClr val="2F2F2F"/>
                </a:solidFill>
                <a:latin typeface="Rokkitt Regular"/>
                <a:ea typeface="Rokkitt Regular"/>
                <a:cs typeface="Rokkitt Regular"/>
                <a:sym typeface="Rokkitt Regular"/>
              </a:defRPr>
            </a:lvl9pPr>
          </a:lstStyle>
          <a:p>
            <a:endParaRPr/>
          </a:p>
        </p:txBody>
      </p:sp>
      <p:sp>
        <p:nvSpPr>
          <p:cNvPr id="43" name="Google Shape;43;p7"/>
          <p:cNvSpPr txBox="1">
            <a:spLocks noGrp="1"/>
          </p:cNvSpPr>
          <p:nvPr>
            <p:ph type="subTitle" idx="2"/>
          </p:nvPr>
        </p:nvSpPr>
        <p:spPr>
          <a:xfrm>
            <a:off x="1979675" y="3296475"/>
            <a:ext cx="29457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b="1">
                <a:solidFill>
                  <a:srgbClr val="2F2F2F"/>
                </a:solidFill>
                <a:latin typeface="Reem Kufi"/>
                <a:ea typeface="Reem Kufi"/>
                <a:cs typeface="Reem Kufi"/>
                <a:sym typeface="Reem Kufi"/>
              </a:defRPr>
            </a:lvl1pPr>
            <a:lvl2pPr lvl="1" rtl="0">
              <a:spcBef>
                <a:spcPts val="1600"/>
              </a:spcBef>
              <a:spcAft>
                <a:spcPts val="0"/>
              </a:spcAft>
              <a:buNone/>
              <a:defRPr sz="1200" b="1">
                <a:solidFill>
                  <a:srgbClr val="2F2F2F"/>
                </a:solidFill>
                <a:latin typeface="Reem Kufi"/>
                <a:ea typeface="Reem Kufi"/>
                <a:cs typeface="Reem Kufi"/>
                <a:sym typeface="Reem Kufi"/>
              </a:defRPr>
            </a:lvl2pPr>
            <a:lvl3pPr lvl="2" rtl="0">
              <a:spcBef>
                <a:spcPts val="1600"/>
              </a:spcBef>
              <a:spcAft>
                <a:spcPts val="0"/>
              </a:spcAft>
              <a:buNone/>
              <a:defRPr sz="1200" b="1">
                <a:solidFill>
                  <a:srgbClr val="2F2F2F"/>
                </a:solidFill>
                <a:latin typeface="Reem Kufi"/>
                <a:ea typeface="Reem Kufi"/>
                <a:cs typeface="Reem Kufi"/>
                <a:sym typeface="Reem Kufi"/>
              </a:defRPr>
            </a:lvl3pPr>
            <a:lvl4pPr lvl="3" rtl="0">
              <a:spcBef>
                <a:spcPts val="1600"/>
              </a:spcBef>
              <a:spcAft>
                <a:spcPts val="0"/>
              </a:spcAft>
              <a:buNone/>
              <a:defRPr sz="1200" b="1">
                <a:solidFill>
                  <a:srgbClr val="2F2F2F"/>
                </a:solidFill>
                <a:latin typeface="Reem Kufi"/>
                <a:ea typeface="Reem Kufi"/>
                <a:cs typeface="Reem Kufi"/>
                <a:sym typeface="Reem Kufi"/>
              </a:defRPr>
            </a:lvl4pPr>
            <a:lvl5pPr lvl="4" rtl="0">
              <a:spcBef>
                <a:spcPts val="1600"/>
              </a:spcBef>
              <a:spcAft>
                <a:spcPts val="0"/>
              </a:spcAft>
              <a:buNone/>
              <a:defRPr sz="1200" b="1">
                <a:solidFill>
                  <a:srgbClr val="2F2F2F"/>
                </a:solidFill>
                <a:latin typeface="Reem Kufi"/>
                <a:ea typeface="Reem Kufi"/>
                <a:cs typeface="Reem Kufi"/>
                <a:sym typeface="Reem Kufi"/>
              </a:defRPr>
            </a:lvl5pPr>
            <a:lvl6pPr lvl="5" rtl="0">
              <a:spcBef>
                <a:spcPts val="1600"/>
              </a:spcBef>
              <a:spcAft>
                <a:spcPts val="0"/>
              </a:spcAft>
              <a:buNone/>
              <a:defRPr sz="1200" b="1">
                <a:solidFill>
                  <a:srgbClr val="2F2F2F"/>
                </a:solidFill>
                <a:latin typeface="Reem Kufi"/>
                <a:ea typeface="Reem Kufi"/>
                <a:cs typeface="Reem Kufi"/>
                <a:sym typeface="Reem Kufi"/>
              </a:defRPr>
            </a:lvl6pPr>
            <a:lvl7pPr lvl="6" rtl="0">
              <a:spcBef>
                <a:spcPts val="1600"/>
              </a:spcBef>
              <a:spcAft>
                <a:spcPts val="0"/>
              </a:spcAft>
              <a:buNone/>
              <a:defRPr sz="1200" b="1">
                <a:solidFill>
                  <a:srgbClr val="2F2F2F"/>
                </a:solidFill>
                <a:latin typeface="Reem Kufi"/>
                <a:ea typeface="Reem Kufi"/>
                <a:cs typeface="Reem Kufi"/>
                <a:sym typeface="Reem Kufi"/>
              </a:defRPr>
            </a:lvl7pPr>
            <a:lvl8pPr lvl="7" rtl="0">
              <a:spcBef>
                <a:spcPts val="1600"/>
              </a:spcBef>
              <a:spcAft>
                <a:spcPts val="0"/>
              </a:spcAft>
              <a:buNone/>
              <a:defRPr sz="1200" b="1">
                <a:solidFill>
                  <a:srgbClr val="2F2F2F"/>
                </a:solidFill>
                <a:latin typeface="Reem Kufi"/>
                <a:ea typeface="Reem Kufi"/>
                <a:cs typeface="Reem Kufi"/>
                <a:sym typeface="Reem Kufi"/>
              </a:defRPr>
            </a:lvl8pPr>
            <a:lvl9pPr lvl="8" rtl="0">
              <a:spcBef>
                <a:spcPts val="1600"/>
              </a:spcBef>
              <a:spcAft>
                <a:spcPts val="1600"/>
              </a:spcAft>
              <a:buNone/>
              <a:defRPr sz="1200" b="1">
                <a:solidFill>
                  <a:srgbClr val="2F2F2F"/>
                </a:solidFill>
                <a:latin typeface="Reem Kufi"/>
                <a:ea typeface="Reem Kufi"/>
                <a:cs typeface="Reem Kufi"/>
                <a:sym typeface="Reem Kufi"/>
              </a:defRPr>
            </a:lvl9pPr>
          </a:lstStyle>
          <a:p>
            <a:endParaRPr/>
          </a:p>
        </p:txBody>
      </p:sp>
    </p:spTree>
    <p:extLst>
      <p:ext uri="{BB962C8B-B14F-4D97-AF65-F5344CB8AC3E}">
        <p14:creationId xmlns:p14="http://schemas.microsoft.com/office/powerpoint/2010/main" val="2124088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F3F3F3"/>
        </a:solidFill>
        <a:effectLst/>
      </p:bgPr>
    </p:bg>
    <p:spTree>
      <p:nvGrpSpPr>
        <p:cNvPr id="1" name="Shape 44"/>
        <p:cNvGrpSpPr/>
        <p:nvPr/>
      </p:nvGrpSpPr>
      <p:grpSpPr>
        <a:xfrm>
          <a:off x="0" y="0"/>
          <a:ext cx="0" cy="0"/>
          <a:chOff x="0" y="0"/>
          <a:chExt cx="0" cy="0"/>
        </a:xfrm>
      </p:grpSpPr>
      <p:sp>
        <p:nvSpPr>
          <p:cNvPr id="45" name="Google Shape;45;p8"/>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subTitle" idx="1"/>
          </p:nvPr>
        </p:nvSpPr>
        <p:spPr>
          <a:xfrm>
            <a:off x="720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8"/>
          <p:cNvSpPr txBox="1">
            <a:spLocks noGrp="1"/>
          </p:cNvSpPr>
          <p:nvPr>
            <p:ph type="subTitle" idx="2"/>
          </p:nvPr>
        </p:nvSpPr>
        <p:spPr>
          <a:xfrm>
            <a:off x="818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48" name="Google Shape;48;p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8"/>
          <p:cNvSpPr txBox="1">
            <a:spLocks noGrp="1"/>
          </p:cNvSpPr>
          <p:nvPr>
            <p:ph type="subTitle" idx="3"/>
          </p:nvPr>
        </p:nvSpPr>
        <p:spPr>
          <a:xfrm>
            <a:off x="34575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8"/>
          <p:cNvSpPr txBox="1">
            <a:spLocks noGrp="1"/>
          </p:cNvSpPr>
          <p:nvPr>
            <p:ph type="subTitle" idx="4"/>
          </p:nvPr>
        </p:nvSpPr>
        <p:spPr>
          <a:xfrm>
            <a:off x="35563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51" name="Google Shape;51;p8"/>
          <p:cNvSpPr txBox="1">
            <a:spLocks noGrp="1"/>
          </p:cNvSpPr>
          <p:nvPr>
            <p:ph type="subTitle" idx="5"/>
          </p:nvPr>
        </p:nvSpPr>
        <p:spPr>
          <a:xfrm>
            <a:off x="6195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8"/>
          <p:cNvSpPr txBox="1">
            <a:spLocks noGrp="1"/>
          </p:cNvSpPr>
          <p:nvPr>
            <p:ph type="subTitle" idx="6"/>
          </p:nvPr>
        </p:nvSpPr>
        <p:spPr>
          <a:xfrm>
            <a:off x="6293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cxnSp>
        <p:nvCxnSpPr>
          <p:cNvPr id="53" name="Google Shape;53;p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118338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F3F3F3"/>
        </a:solidFill>
        <a:effectLst/>
      </p:bgPr>
    </p:bg>
    <p:spTree>
      <p:nvGrpSpPr>
        <p:cNvPr id="1" name="Shape 54"/>
        <p:cNvGrpSpPr/>
        <p:nvPr/>
      </p:nvGrpSpPr>
      <p:grpSpPr>
        <a:xfrm>
          <a:off x="0" y="0"/>
          <a:ext cx="0" cy="0"/>
          <a:chOff x="0" y="0"/>
          <a:chExt cx="0" cy="0"/>
        </a:xfrm>
      </p:grpSpPr>
      <p:sp>
        <p:nvSpPr>
          <p:cNvPr id="55" name="Google Shape;55;p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57" name="Google Shape;57;p9"/>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246473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rgbClr val="F3F3F3"/>
        </a:soli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ctrTitle"/>
          </p:nvPr>
        </p:nvSpPr>
        <p:spPr>
          <a:xfrm>
            <a:off x="99269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3" name="Google Shape;83;p12"/>
          <p:cNvSpPr txBox="1">
            <a:spLocks noGrp="1"/>
          </p:cNvSpPr>
          <p:nvPr>
            <p:ph type="subTitle" idx="1"/>
          </p:nvPr>
        </p:nvSpPr>
        <p:spPr>
          <a:xfrm>
            <a:off x="992698" y="22218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12"/>
          <p:cNvSpPr txBox="1">
            <a:spLocks noGrp="1"/>
          </p:cNvSpPr>
          <p:nvPr>
            <p:ph type="ctrTitle" idx="2"/>
          </p:nvPr>
        </p:nvSpPr>
        <p:spPr>
          <a:xfrm>
            <a:off x="497344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5" name="Google Shape;85;p12"/>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2"/>
          <p:cNvSpPr txBox="1">
            <a:spLocks noGrp="1"/>
          </p:cNvSpPr>
          <p:nvPr>
            <p:ph type="subTitle" idx="3"/>
          </p:nvPr>
        </p:nvSpPr>
        <p:spPr>
          <a:xfrm>
            <a:off x="4973448" y="22199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12"/>
          <p:cNvSpPr txBox="1">
            <a:spLocks noGrp="1"/>
          </p:cNvSpPr>
          <p:nvPr>
            <p:ph type="ctrTitle" idx="4"/>
          </p:nvPr>
        </p:nvSpPr>
        <p:spPr>
          <a:xfrm>
            <a:off x="99269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8" name="Google Shape;88;p12"/>
          <p:cNvSpPr txBox="1">
            <a:spLocks noGrp="1"/>
          </p:cNvSpPr>
          <p:nvPr>
            <p:ph type="subTitle" idx="5"/>
          </p:nvPr>
        </p:nvSpPr>
        <p:spPr>
          <a:xfrm>
            <a:off x="992698" y="38465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9" name="Google Shape;89;p12"/>
          <p:cNvSpPr txBox="1">
            <a:spLocks noGrp="1"/>
          </p:cNvSpPr>
          <p:nvPr>
            <p:ph type="ctrTitle" idx="6"/>
          </p:nvPr>
        </p:nvSpPr>
        <p:spPr>
          <a:xfrm>
            <a:off x="497344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90" name="Google Shape;90;p12"/>
          <p:cNvSpPr txBox="1">
            <a:spLocks noGrp="1"/>
          </p:cNvSpPr>
          <p:nvPr>
            <p:ph type="subTitle" idx="7"/>
          </p:nvPr>
        </p:nvSpPr>
        <p:spPr>
          <a:xfrm>
            <a:off x="4973448" y="38484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1" name="Google Shape;91;p12"/>
          <p:cNvSpPr txBox="1">
            <a:spLocks noGrp="1"/>
          </p:cNvSpPr>
          <p:nvPr>
            <p:ph type="ctrTitle" idx="8"/>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92" name="Google Shape;92;p12"/>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424248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2F2F"/>
              </a:buClr>
              <a:buSzPts val="2800"/>
              <a:buFont typeface="Reem Kufi"/>
              <a:buNone/>
              <a:defRPr sz="2800" b="1">
                <a:solidFill>
                  <a:srgbClr val="2F2F2F"/>
                </a:solidFill>
                <a:latin typeface="Reem Kufi"/>
                <a:ea typeface="Reem Kufi"/>
                <a:cs typeface="Reem Kufi"/>
                <a:sym typeface="Reem Kufi"/>
              </a:defRPr>
            </a:lvl1pPr>
            <a:lvl2pPr lvl="1">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2pPr>
            <a:lvl3pPr lvl="2">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3pPr>
            <a:lvl4pPr lvl="3">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4pPr>
            <a:lvl5pPr lvl="4">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5pPr>
            <a:lvl6pPr lvl="5">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6pPr>
            <a:lvl7pPr lvl="6">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7pPr>
            <a:lvl8pPr lvl="7">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8pPr>
            <a:lvl9pPr lvl="8">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F2F2F"/>
              </a:buClr>
              <a:buSzPts val="1800"/>
              <a:buFont typeface="Rokkitt Regular"/>
              <a:buChar char="●"/>
              <a:defRPr sz="1800">
                <a:solidFill>
                  <a:srgbClr val="2F2F2F"/>
                </a:solidFill>
                <a:latin typeface="Rokkitt Regular"/>
                <a:ea typeface="Rokkitt Regular"/>
                <a:cs typeface="Rokkitt Regular"/>
                <a:sym typeface="Rokkitt Regular"/>
              </a:defRPr>
            </a:lvl1pPr>
            <a:lvl2pPr marL="914400" lvl="1"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2pPr>
            <a:lvl3pPr marL="1371600" lvl="2"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3pPr>
            <a:lvl4pPr marL="1828800" lvl="3"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4pPr>
            <a:lvl5pPr marL="2286000" lvl="4"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5pPr>
            <a:lvl6pPr marL="2743200" lvl="5"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6pPr>
            <a:lvl7pPr marL="3200400" lvl="6"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7pPr>
            <a:lvl8pPr marL="3657600" lvl="7"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8pPr>
            <a:lvl9pPr marL="4114800" lvl="8"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1451360490"/>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20" r:id="rId9"/>
    <p:sldLayoutId id="2147483722" r:id="rId10"/>
    <p:sldLayoutId id="2147483723" r:id="rId11"/>
    <p:sldLayoutId id="2147483724" r:id="rId12"/>
    <p:sldLayoutId id="2147483726" r:id="rId13"/>
    <p:sldLayoutId id="2147483727" r:id="rId14"/>
    <p:sldLayoutId id="214748372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2F2F"/>
              </a:buClr>
              <a:buSzPts val="2800"/>
              <a:buFont typeface="Reem Kufi"/>
              <a:buNone/>
              <a:defRPr sz="2800" b="1">
                <a:solidFill>
                  <a:srgbClr val="2F2F2F"/>
                </a:solidFill>
                <a:latin typeface="Reem Kufi"/>
                <a:ea typeface="Reem Kufi"/>
                <a:cs typeface="Reem Kufi"/>
                <a:sym typeface="Reem Kufi"/>
              </a:defRPr>
            </a:lvl1pPr>
            <a:lvl2pPr lvl="1">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2pPr>
            <a:lvl3pPr lvl="2">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3pPr>
            <a:lvl4pPr lvl="3">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4pPr>
            <a:lvl5pPr lvl="4">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5pPr>
            <a:lvl6pPr lvl="5">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6pPr>
            <a:lvl7pPr lvl="6">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7pPr>
            <a:lvl8pPr lvl="7">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8pPr>
            <a:lvl9pPr lvl="8">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F2F2F"/>
              </a:buClr>
              <a:buSzPts val="1800"/>
              <a:buFont typeface="Rokkitt Regular"/>
              <a:buChar char="●"/>
              <a:defRPr sz="1800">
                <a:solidFill>
                  <a:srgbClr val="2F2F2F"/>
                </a:solidFill>
                <a:latin typeface="Rokkitt Regular"/>
                <a:ea typeface="Rokkitt Regular"/>
                <a:cs typeface="Rokkitt Regular"/>
                <a:sym typeface="Rokkitt Regular"/>
              </a:defRPr>
            </a:lvl1pPr>
            <a:lvl2pPr marL="914400" lvl="1"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2pPr>
            <a:lvl3pPr marL="1371600" lvl="2"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3pPr>
            <a:lvl4pPr marL="1828800" lvl="3"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4pPr>
            <a:lvl5pPr marL="2286000" lvl="4"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5pPr>
            <a:lvl6pPr marL="2743200" lvl="5"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6pPr>
            <a:lvl7pPr marL="3200400" lvl="6"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7pPr>
            <a:lvl8pPr marL="3657600" lvl="7"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8pPr>
            <a:lvl9pPr marL="4114800" lvl="8"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3035760446"/>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tiff"/><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2.png"/><Relationship Id="rId7" Type="http://schemas.openxmlformats.org/officeDocument/2006/relationships/image" Target="../media/image54.png"/><Relationship Id="rId12" Type="http://schemas.openxmlformats.org/officeDocument/2006/relationships/image" Target="../media/image58.tif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0.tiff"/><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0.jpeg"/></Relationships>
</file>

<file path=ppt/slides/_rels/slide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99.jpeg"/><Relationship Id="rId4" Type="http://schemas.openxmlformats.org/officeDocument/2006/relationships/image" Target="../media/image9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30"/>
        <p:cNvGrpSpPr/>
        <p:nvPr/>
      </p:nvGrpSpPr>
      <p:grpSpPr>
        <a:xfrm>
          <a:off x="0" y="0"/>
          <a:ext cx="0" cy="0"/>
          <a:chOff x="0" y="0"/>
          <a:chExt cx="0" cy="0"/>
        </a:xfrm>
      </p:grpSpPr>
      <p:sp>
        <p:nvSpPr>
          <p:cNvPr id="132" name="Google Shape;132;p24"/>
          <p:cNvSpPr txBox="1">
            <a:spLocks noGrp="1"/>
          </p:cNvSpPr>
          <p:nvPr>
            <p:ph type="ctrTitle"/>
          </p:nvPr>
        </p:nvSpPr>
        <p:spPr>
          <a:xfrm>
            <a:off x="2156582" y="1095396"/>
            <a:ext cx="6301618" cy="16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err="1">
                <a:solidFill>
                  <a:srgbClr val="F3F3F3"/>
                </a:solidFill>
                <a:effectLst>
                  <a:outerShdw blurRad="50800" dist="25400" dir="10800000" algn="r" rotWithShape="0">
                    <a:prstClr val="black">
                      <a:alpha val="40000"/>
                    </a:prstClr>
                  </a:outerShdw>
                </a:effectLst>
              </a:rPr>
              <a:t>Bôkan</a:t>
            </a:r>
            <a:r>
              <a:rPr lang="en-GB" sz="3600" dirty="0">
                <a:solidFill>
                  <a:srgbClr val="F3F3F3"/>
                </a:solidFill>
                <a:effectLst>
                  <a:outerShdw blurRad="50800" dist="25400" dir="10800000" algn="r" rotWithShape="0">
                    <a:prstClr val="black">
                      <a:alpha val="40000"/>
                    </a:prstClr>
                  </a:outerShdw>
                </a:effectLst>
              </a:rPr>
              <a:t> Restaurant Rebranding</a:t>
            </a:r>
            <a:br>
              <a:rPr lang="en-GB" sz="3600" dirty="0">
                <a:solidFill>
                  <a:srgbClr val="F3F3F3"/>
                </a:solidFill>
                <a:effectLst>
                  <a:outerShdw blurRad="50800" dist="25400" dir="10800000" algn="r" rotWithShape="0">
                    <a:prstClr val="black">
                      <a:alpha val="40000"/>
                    </a:prstClr>
                  </a:outerShdw>
                </a:effectLst>
              </a:rPr>
            </a:br>
            <a:r>
              <a:rPr lang="en-GB" sz="2400" dirty="0">
                <a:solidFill>
                  <a:srgbClr val="F3F3F3"/>
                </a:solidFill>
                <a:effectLst>
                  <a:outerShdw blurRad="50800" dist="25400" dir="10800000" algn="r" rotWithShape="0">
                    <a:prstClr val="black">
                      <a:alpha val="40000"/>
                    </a:prstClr>
                  </a:outerShdw>
                </a:effectLst>
              </a:rPr>
              <a:t>Data Science Consulting Project – March 2020</a:t>
            </a:r>
            <a:endParaRPr lang="en-GB" sz="3600" dirty="0">
              <a:solidFill>
                <a:srgbClr val="F3F3F3"/>
              </a:solidFill>
              <a:effectLst>
                <a:outerShdw blurRad="50800" dist="25400" dir="10800000" algn="r" rotWithShape="0">
                  <a:prstClr val="black">
                    <a:alpha val="40000"/>
                  </a:prstClr>
                </a:outerShdw>
              </a:effectLst>
            </a:endParaRPr>
          </a:p>
        </p:txBody>
      </p:sp>
      <p:sp>
        <p:nvSpPr>
          <p:cNvPr id="134" name="Google Shape;134;p24"/>
          <p:cNvSpPr txBox="1">
            <a:spLocks noGrp="1"/>
          </p:cNvSpPr>
          <p:nvPr>
            <p:ph type="subTitle" idx="1"/>
          </p:nvPr>
        </p:nvSpPr>
        <p:spPr>
          <a:xfrm>
            <a:off x="7568606" y="4533389"/>
            <a:ext cx="964991" cy="369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sz="1500" dirty="0">
                <a:solidFill>
                  <a:schemeClr val="accent6"/>
                </a:solidFill>
                <a:effectLst>
                  <a:outerShdw blurRad="63500" dist="12700" dir="10800000" algn="ctr" rotWithShape="0">
                    <a:prstClr val="black">
                      <a:alpha val="40000"/>
                    </a:prstClr>
                  </a:outerShdw>
                </a:effectLst>
              </a:rPr>
              <a:t>Group 6</a:t>
            </a:r>
            <a:endParaRPr sz="1500" dirty="0">
              <a:solidFill>
                <a:schemeClr val="accent6"/>
              </a:solidFill>
              <a:effectLst>
                <a:outerShdw blurRad="63500" dist="12700" dir="10800000" algn="ctr" rotWithShape="0">
                  <a:prstClr val="black">
                    <a:alpha val="40000"/>
                  </a:prstClr>
                </a:outerShdw>
              </a:effectLst>
            </a:endParaRPr>
          </a:p>
        </p:txBody>
      </p:sp>
      <p:sp>
        <p:nvSpPr>
          <p:cNvPr id="133" name="Google Shape;133;p24"/>
          <p:cNvSpPr/>
          <p:nvPr/>
        </p:nvSpPr>
        <p:spPr>
          <a:xfrm>
            <a:off x="2261508" y="1273403"/>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p24">
            <a:extLst>
              <a:ext uri="{FF2B5EF4-FFF2-40B4-BE49-F238E27FC236}">
                <a16:creationId xmlns:a16="http://schemas.microsoft.com/office/drawing/2014/main" id="{49335020-6EAA-CC40-8E95-32AC4ED8AB94}"/>
              </a:ext>
            </a:extLst>
          </p:cNvPr>
          <p:cNvSpPr txBox="1">
            <a:spLocks/>
          </p:cNvSpPr>
          <p:nvPr/>
        </p:nvSpPr>
        <p:spPr>
          <a:xfrm>
            <a:off x="4686296" y="4533389"/>
            <a:ext cx="2791384" cy="369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F2F2F"/>
              </a:buClr>
              <a:buSzPts val="1400"/>
              <a:buFont typeface="Rokkitt Regular"/>
              <a:buNone/>
              <a:defRPr sz="1200" b="0" i="0" u="none" strike="noStrike" cap="none">
                <a:solidFill>
                  <a:srgbClr val="2F2F2F"/>
                </a:solidFill>
                <a:latin typeface="Rokkitt Regular"/>
                <a:ea typeface="Rokkitt Regular"/>
                <a:cs typeface="Rokkitt Regular"/>
                <a:sym typeface="Rokkitt Regular"/>
              </a:defRPr>
            </a:lvl1pPr>
            <a:lvl2pPr marL="914400" marR="0" lvl="1"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2pPr>
            <a:lvl3pPr marL="1371600" marR="0" lvl="2"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3pPr>
            <a:lvl4pPr marL="1828800" marR="0" lvl="3"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4pPr>
            <a:lvl5pPr marL="2286000" marR="0" lvl="4"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5pPr>
            <a:lvl6pPr marL="2743200" marR="0" lvl="5"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6pPr>
            <a:lvl7pPr marL="3200400" marR="0" lvl="6"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7pPr>
            <a:lvl8pPr marL="3657600" marR="0" lvl="7"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8pPr>
            <a:lvl9pPr marL="4114800" marR="0" lvl="8" indent="-317500" algn="ctr" rtl="0">
              <a:lnSpc>
                <a:spcPct val="100000"/>
              </a:lnSpc>
              <a:spcBef>
                <a:spcPts val="0"/>
              </a:spcBef>
              <a:spcAft>
                <a:spcPts val="0"/>
              </a:spcAft>
              <a:buClr>
                <a:srgbClr val="2F2F2F"/>
              </a:buClr>
              <a:buSzPts val="1400"/>
              <a:buFont typeface="Rokkitt Regular"/>
              <a:buNone/>
              <a:defRPr sz="1400" b="0" i="0" u="none" strike="noStrike" cap="none">
                <a:solidFill>
                  <a:srgbClr val="2F2F2F"/>
                </a:solidFill>
                <a:latin typeface="Rokkitt Regular"/>
                <a:ea typeface="Rokkitt Regular"/>
                <a:cs typeface="Rokkitt Regular"/>
                <a:sym typeface="Rokkitt Regular"/>
              </a:defRPr>
            </a:lvl9pPr>
          </a:lstStyle>
          <a:p>
            <a:pPr marL="0" indent="0" algn="r"/>
            <a:r>
              <a:rPr lang="de-DE" sz="1500" dirty="0">
                <a:solidFill>
                  <a:schemeClr val="accent6"/>
                </a:solidFill>
                <a:effectLst>
                  <a:outerShdw blurRad="50800" dist="12700" dir="10800000" algn="r" rotWithShape="0">
                    <a:prstClr val="black">
                      <a:alpha val="40000"/>
                    </a:prstClr>
                  </a:outerShdw>
                </a:effectLst>
              </a:rPr>
              <a:t>X-HEC </a:t>
            </a:r>
            <a:r>
              <a:rPr lang="de-DE" sz="1500" i="1" dirty="0">
                <a:solidFill>
                  <a:schemeClr val="accent6"/>
                </a:solidFill>
                <a:effectLst>
                  <a:outerShdw blurRad="50800" dist="12700" dir="10800000" algn="r" rotWithShape="0">
                    <a:prstClr val="black">
                      <a:alpha val="40000"/>
                    </a:prstClr>
                  </a:outerShdw>
                </a:effectLst>
              </a:rPr>
              <a:t>-</a:t>
            </a:r>
            <a:r>
              <a:rPr lang="de-DE" sz="1500" dirty="0">
                <a:solidFill>
                  <a:schemeClr val="accent6"/>
                </a:solidFill>
                <a:effectLst>
                  <a:outerShdw blurRad="50800" dist="12700" dir="10800000" algn="r" rotWithShape="0">
                    <a:prstClr val="black">
                      <a:alpha val="40000"/>
                    </a:prstClr>
                  </a:outerShdw>
                </a:effectLst>
              </a:rPr>
              <a:t> </a:t>
            </a:r>
            <a:r>
              <a:rPr lang="en-GB" sz="1500" dirty="0">
                <a:solidFill>
                  <a:schemeClr val="accent6"/>
                </a:solidFill>
                <a:effectLst>
                  <a:outerShdw blurRad="50800" dist="12700" dir="10800000" algn="r" rotWithShape="0">
                    <a:prstClr val="black">
                      <a:alpha val="40000"/>
                    </a:prstClr>
                  </a:outerShdw>
                </a:effectLst>
              </a:rPr>
              <a:t>Capgemini Invent</a:t>
            </a:r>
          </a:p>
        </p:txBody>
      </p:sp>
      <p:sp>
        <p:nvSpPr>
          <p:cNvPr id="5" name="Google Shape;133;p24">
            <a:extLst>
              <a:ext uri="{FF2B5EF4-FFF2-40B4-BE49-F238E27FC236}">
                <a16:creationId xmlns:a16="http://schemas.microsoft.com/office/drawing/2014/main" id="{DE138050-2C53-0C45-B798-F967D29531E2}"/>
              </a:ext>
            </a:extLst>
          </p:cNvPr>
          <p:cNvSpPr/>
          <p:nvPr/>
        </p:nvSpPr>
        <p:spPr>
          <a:xfrm rot="5400000">
            <a:off x="7381918" y="4667102"/>
            <a:ext cx="360000" cy="1440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4" name="Image 13" descr="Une image contenant dessin, signe&#10;&#10;Description générée automatiquement">
            <a:extLst>
              <a:ext uri="{FF2B5EF4-FFF2-40B4-BE49-F238E27FC236}">
                <a16:creationId xmlns:a16="http://schemas.microsoft.com/office/drawing/2014/main" id="{58F2CDA3-C586-8848-ADC3-8CFBA05D40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0713" y="2728659"/>
            <a:ext cx="1199190" cy="473014"/>
          </a:xfrm>
          <a:prstGeom prst="rect">
            <a:avLst/>
          </a:prstGeom>
        </p:spPr>
      </p:pic>
      <p:pic>
        <p:nvPicPr>
          <p:cNvPr id="15" name="Image 14" descr="Une image contenant objet, horloge&#10;&#10;Description générée automatiquement">
            <a:extLst>
              <a:ext uri="{FF2B5EF4-FFF2-40B4-BE49-F238E27FC236}">
                <a16:creationId xmlns:a16="http://schemas.microsoft.com/office/drawing/2014/main" id="{861BB079-A5E9-B147-83B1-09D869446A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40712" y="3456681"/>
            <a:ext cx="1194381" cy="402519"/>
          </a:xfrm>
          <a:prstGeom prst="rect">
            <a:avLst/>
          </a:prstGeom>
        </p:spPr>
      </p:pic>
      <p:pic>
        <p:nvPicPr>
          <p:cNvPr id="16" name="Image 15">
            <a:extLst>
              <a:ext uri="{FF2B5EF4-FFF2-40B4-BE49-F238E27FC236}">
                <a16:creationId xmlns:a16="http://schemas.microsoft.com/office/drawing/2014/main" id="{BCE8D0DE-4169-F643-BF29-CC7ED92955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40712" y="4051526"/>
            <a:ext cx="1194381" cy="410340"/>
          </a:xfrm>
          <a:prstGeom prst="rect">
            <a:avLst/>
          </a:prstGeom>
        </p:spPr>
      </p:pic>
      <p:sp>
        <p:nvSpPr>
          <p:cNvPr id="4" name="Rectangle 3">
            <a:extLst>
              <a:ext uri="{FF2B5EF4-FFF2-40B4-BE49-F238E27FC236}">
                <a16:creationId xmlns:a16="http://schemas.microsoft.com/office/drawing/2014/main" id="{B9C52545-0D90-BE40-BF1F-BB4BC2C813F8}"/>
              </a:ext>
            </a:extLst>
          </p:cNvPr>
          <p:cNvSpPr/>
          <p:nvPr/>
        </p:nvSpPr>
        <p:spPr>
          <a:xfrm>
            <a:off x="7736359" y="2768702"/>
            <a:ext cx="974426" cy="430887"/>
          </a:xfrm>
          <a:prstGeom prst="rect">
            <a:avLst/>
          </a:prstGeom>
        </p:spPr>
        <p:txBody>
          <a:bodyPr wrap="square">
            <a:spAutoFit/>
          </a:bodyPr>
          <a:lstStyle/>
          <a:p>
            <a:pPr lvl="0" algn="ctr"/>
            <a:r>
              <a:rPr lang="en-CA" sz="1100">
                <a:latin typeface="Trebuchet MS" panose="020B0703020202090204" pitchFamily="34" charset="0"/>
              </a:rPr>
              <a:t>12K followers</a:t>
            </a:r>
          </a:p>
        </p:txBody>
      </p:sp>
      <p:pic>
        <p:nvPicPr>
          <p:cNvPr id="11" name="Image 10">
            <a:extLst>
              <a:ext uri="{FF2B5EF4-FFF2-40B4-BE49-F238E27FC236}">
                <a16:creationId xmlns:a16="http://schemas.microsoft.com/office/drawing/2014/main" id="{B41C9A7A-D6B0-EF42-8C27-CDD1B61E28C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62084" y="2086379"/>
            <a:ext cx="482932" cy="482932"/>
          </a:xfrm>
          <a:prstGeom prst="rect">
            <a:avLst/>
          </a:prstGeom>
        </p:spPr>
      </p:pic>
      <p:pic>
        <p:nvPicPr>
          <p:cNvPr id="19" name="Image 18">
            <a:extLst>
              <a:ext uri="{FF2B5EF4-FFF2-40B4-BE49-F238E27FC236}">
                <a16:creationId xmlns:a16="http://schemas.microsoft.com/office/drawing/2014/main" id="{05DD6403-BDB9-7040-91BF-A7CCAD0267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87869" y="2080333"/>
            <a:ext cx="483334" cy="482932"/>
          </a:xfrm>
          <a:prstGeom prst="rect">
            <a:avLst/>
          </a:prstGeom>
        </p:spPr>
      </p:pic>
      <p:pic>
        <p:nvPicPr>
          <p:cNvPr id="21" name="Image 20">
            <a:extLst>
              <a:ext uri="{FF2B5EF4-FFF2-40B4-BE49-F238E27FC236}">
                <a16:creationId xmlns:a16="http://schemas.microsoft.com/office/drawing/2014/main" id="{10FE28AB-5D61-8E42-AA87-668D7EAA072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5422" y="1992879"/>
            <a:ext cx="4730696" cy="2693798"/>
          </a:xfrm>
          <a:prstGeom prst="rect">
            <a:avLst/>
          </a:prstGeom>
        </p:spPr>
      </p:pic>
      <p:sp>
        <p:nvSpPr>
          <p:cNvPr id="22" name="ZoneTexte 21">
            <a:extLst>
              <a:ext uri="{FF2B5EF4-FFF2-40B4-BE49-F238E27FC236}">
                <a16:creationId xmlns:a16="http://schemas.microsoft.com/office/drawing/2014/main" id="{CE646F24-DE95-F44A-A13B-D99C1D291834}"/>
              </a:ext>
            </a:extLst>
          </p:cNvPr>
          <p:cNvSpPr txBox="1"/>
          <p:nvPr/>
        </p:nvSpPr>
        <p:spPr>
          <a:xfrm>
            <a:off x="299374" y="4747065"/>
            <a:ext cx="4496744" cy="215444"/>
          </a:xfrm>
          <a:prstGeom prst="rect">
            <a:avLst/>
          </a:prstGeom>
          <a:noFill/>
        </p:spPr>
        <p:txBody>
          <a:bodyPr wrap="none" rtlCol="0">
            <a:spAutoFit/>
          </a:bodyPr>
          <a:lstStyle/>
          <a:p>
            <a:r>
              <a:rPr lang="en-CA" sz="800" b="1"/>
              <a:t>Preferred communication channels for decision-making </a:t>
            </a:r>
            <a:r>
              <a:rPr lang="en-CA" sz="800"/>
              <a:t>(</a:t>
            </a:r>
            <a:r>
              <a:rPr lang="en-CA" sz="800" i="1"/>
              <a:t>London Evening Standard</a:t>
            </a:r>
            <a:r>
              <a:rPr lang="en-CA" sz="800"/>
              <a:t>, 2018) </a:t>
            </a:r>
          </a:p>
        </p:txBody>
      </p:sp>
      <p:sp>
        <p:nvSpPr>
          <p:cNvPr id="23" name="Google Shape;488;p43">
            <a:extLst>
              <a:ext uri="{FF2B5EF4-FFF2-40B4-BE49-F238E27FC236}">
                <a16:creationId xmlns:a16="http://schemas.microsoft.com/office/drawing/2014/main" id="{91C8C85E-8219-CE42-8377-D8FA16E802C7}"/>
              </a:ext>
            </a:extLst>
          </p:cNvPr>
          <p:cNvSpPr/>
          <p:nvPr/>
        </p:nvSpPr>
        <p:spPr>
          <a:xfrm rot="16200000">
            <a:off x="2514052" y="3086758"/>
            <a:ext cx="2704669" cy="495165"/>
          </a:xfrm>
          <a:prstGeom prst="rect">
            <a:avLst/>
          </a:prstGeom>
          <a:noFill/>
          <a:ln w="28575">
            <a:solidFill>
              <a:srgbClr val="EC8037"/>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p>
        </p:txBody>
      </p:sp>
      <p:sp>
        <p:nvSpPr>
          <p:cNvPr id="24" name="ZoneTexte 23">
            <a:extLst>
              <a:ext uri="{FF2B5EF4-FFF2-40B4-BE49-F238E27FC236}">
                <a16:creationId xmlns:a16="http://schemas.microsoft.com/office/drawing/2014/main" id="{D0D2F8EF-2AFE-8F48-BFE4-5545722FEF58}"/>
              </a:ext>
            </a:extLst>
          </p:cNvPr>
          <p:cNvSpPr txBox="1"/>
          <p:nvPr/>
        </p:nvSpPr>
        <p:spPr>
          <a:xfrm>
            <a:off x="580963" y="1465798"/>
            <a:ext cx="3890369" cy="430887"/>
          </a:xfrm>
          <a:prstGeom prst="rect">
            <a:avLst/>
          </a:prstGeom>
          <a:noFill/>
        </p:spPr>
        <p:txBody>
          <a:bodyPr wrap="square" rtlCol="0">
            <a:spAutoFit/>
          </a:bodyPr>
          <a:lstStyle/>
          <a:p>
            <a:pPr marL="171450" indent="-171450">
              <a:buFont typeface="Wingdings" pitchFamily="2" charset="2"/>
              <a:buChar char="Ø"/>
            </a:pPr>
            <a:r>
              <a:rPr lang="en-CA" sz="1100">
                <a:latin typeface="Trebuchet MS" panose="020B0703020202090204" pitchFamily="34" charset="0"/>
              </a:rPr>
              <a:t>Social media is among the most important channels for restaurant choice, in all age groups:</a:t>
            </a:r>
          </a:p>
        </p:txBody>
      </p:sp>
      <p:sp>
        <p:nvSpPr>
          <p:cNvPr id="25" name="ZoneTexte 24">
            <a:extLst>
              <a:ext uri="{FF2B5EF4-FFF2-40B4-BE49-F238E27FC236}">
                <a16:creationId xmlns:a16="http://schemas.microsoft.com/office/drawing/2014/main" id="{71C32434-D69E-7045-B8D4-57A217244651}"/>
              </a:ext>
            </a:extLst>
          </p:cNvPr>
          <p:cNvSpPr txBox="1"/>
          <p:nvPr/>
        </p:nvSpPr>
        <p:spPr>
          <a:xfrm>
            <a:off x="4814683" y="1444009"/>
            <a:ext cx="4037955" cy="430887"/>
          </a:xfrm>
          <a:prstGeom prst="rect">
            <a:avLst/>
          </a:prstGeom>
          <a:noFill/>
        </p:spPr>
        <p:txBody>
          <a:bodyPr wrap="square" rtlCol="0">
            <a:spAutoFit/>
          </a:bodyPr>
          <a:lstStyle/>
          <a:p>
            <a:pPr marL="171450" indent="-171450">
              <a:buFont typeface="Wingdings" pitchFamily="2" charset="2"/>
              <a:buChar char="Ø"/>
            </a:pPr>
            <a:r>
              <a:rPr lang="en-CA" sz="1100">
                <a:latin typeface="Trebuchet MS" panose="020B0703020202090204" pitchFamily="34" charset="0"/>
              </a:rPr>
              <a:t>We identified 2 restaurants as Bokan’s main competitors in the area. They both have a very strong brand identity:</a:t>
            </a:r>
          </a:p>
        </p:txBody>
      </p:sp>
      <p:cxnSp>
        <p:nvCxnSpPr>
          <p:cNvPr id="26" name="Google Shape;492;p43">
            <a:extLst>
              <a:ext uri="{FF2B5EF4-FFF2-40B4-BE49-F238E27FC236}">
                <a16:creationId xmlns:a16="http://schemas.microsoft.com/office/drawing/2014/main" id="{1448BAFB-A6DF-9B4F-86C0-8BC593429DD4}"/>
              </a:ext>
            </a:extLst>
          </p:cNvPr>
          <p:cNvCxnSpPr>
            <a:cxnSpLocks/>
          </p:cNvCxnSpPr>
          <p:nvPr/>
        </p:nvCxnSpPr>
        <p:spPr>
          <a:xfrm flipH="1" flipV="1">
            <a:off x="4590496" y="1512455"/>
            <a:ext cx="1" cy="302588"/>
          </a:xfrm>
          <a:prstGeom prst="straightConnector1">
            <a:avLst/>
          </a:prstGeom>
          <a:noFill/>
          <a:ln w="19050" cap="flat" cmpd="sng">
            <a:solidFill>
              <a:srgbClr val="2F2F2F"/>
            </a:solidFill>
            <a:prstDash val="solid"/>
            <a:round/>
            <a:headEnd type="none" w="med" len="med"/>
            <a:tailEnd type="none" w="med" len="med"/>
          </a:ln>
        </p:spPr>
      </p:cxnSp>
      <p:sp>
        <p:nvSpPr>
          <p:cNvPr id="29" name="Google Shape;488;p43">
            <a:extLst>
              <a:ext uri="{FF2B5EF4-FFF2-40B4-BE49-F238E27FC236}">
                <a16:creationId xmlns:a16="http://schemas.microsoft.com/office/drawing/2014/main" id="{D9A3D472-47C5-0E41-96B2-163BAE967123}"/>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p>
        </p:txBody>
      </p:sp>
      <p:sp>
        <p:nvSpPr>
          <p:cNvPr id="30" name="Google Shape;219;p32">
            <a:extLst>
              <a:ext uri="{FF2B5EF4-FFF2-40B4-BE49-F238E27FC236}">
                <a16:creationId xmlns:a16="http://schemas.microsoft.com/office/drawing/2014/main" id="{699BA411-BD86-6B42-86BE-89363A7195B8}"/>
              </a:ext>
            </a:extLst>
          </p:cNvPr>
          <p:cNvSpPr txBox="1">
            <a:spLocks/>
          </p:cNvSpPr>
          <p:nvPr/>
        </p:nvSpPr>
        <p:spPr>
          <a:xfrm>
            <a:off x="728163" y="311033"/>
            <a:ext cx="7983423"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CA" dirty="0"/>
              <a:t>MARKETING STRATEGY – Bokan is behind competitors for its presence on Instagram</a:t>
            </a:r>
          </a:p>
        </p:txBody>
      </p:sp>
      <p:cxnSp>
        <p:nvCxnSpPr>
          <p:cNvPr id="31" name="Google Shape;492;p43">
            <a:extLst>
              <a:ext uri="{FF2B5EF4-FFF2-40B4-BE49-F238E27FC236}">
                <a16:creationId xmlns:a16="http://schemas.microsoft.com/office/drawing/2014/main" id="{6A55EA01-79F4-424D-8AE1-B28CB352103F}"/>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sp>
        <p:nvSpPr>
          <p:cNvPr id="32" name="Rectangle 31">
            <a:extLst>
              <a:ext uri="{FF2B5EF4-FFF2-40B4-BE49-F238E27FC236}">
                <a16:creationId xmlns:a16="http://schemas.microsoft.com/office/drawing/2014/main" id="{D91D2947-12C5-9A46-BCD0-D33A4B22103F}"/>
              </a:ext>
            </a:extLst>
          </p:cNvPr>
          <p:cNvSpPr/>
          <p:nvPr/>
        </p:nvSpPr>
        <p:spPr>
          <a:xfrm>
            <a:off x="6864703" y="2770786"/>
            <a:ext cx="724242" cy="430887"/>
          </a:xfrm>
          <a:prstGeom prst="rect">
            <a:avLst/>
          </a:prstGeom>
        </p:spPr>
        <p:txBody>
          <a:bodyPr wrap="square">
            <a:spAutoFit/>
          </a:bodyPr>
          <a:lstStyle/>
          <a:p>
            <a:pPr lvl="0" algn="ctr"/>
            <a:r>
              <a:rPr lang="en-CA" sz="1100">
                <a:latin typeface="Trebuchet MS" panose="020B0703020202090204" pitchFamily="34" charset="0"/>
              </a:rPr>
              <a:t>18K likes</a:t>
            </a:r>
          </a:p>
        </p:txBody>
      </p:sp>
      <p:sp>
        <p:nvSpPr>
          <p:cNvPr id="33" name="Rectangle 32">
            <a:extLst>
              <a:ext uri="{FF2B5EF4-FFF2-40B4-BE49-F238E27FC236}">
                <a16:creationId xmlns:a16="http://schemas.microsoft.com/office/drawing/2014/main" id="{F5791C76-4451-BE48-9C8E-DABB65C234EF}"/>
              </a:ext>
            </a:extLst>
          </p:cNvPr>
          <p:cNvSpPr/>
          <p:nvPr/>
        </p:nvSpPr>
        <p:spPr>
          <a:xfrm>
            <a:off x="7771996" y="3428313"/>
            <a:ext cx="974426" cy="430887"/>
          </a:xfrm>
          <a:prstGeom prst="rect">
            <a:avLst/>
          </a:prstGeom>
        </p:spPr>
        <p:txBody>
          <a:bodyPr wrap="square">
            <a:spAutoFit/>
          </a:bodyPr>
          <a:lstStyle/>
          <a:p>
            <a:pPr lvl="0" algn="ctr"/>
            <a:r>
              <a:rPr lang="en-CA" sz="1100">
                <a:latin typeface="Trebuchet MS" panose="020B0703020202090204" pitchFamily="34" charset="0"/>
              </a:rPr>
              <a:t>43K followers</a:t>
            </a:r>
          </a:p>
        </p:txBody>
      </p:sp>
      <p:sp>
        <p:nvSpPr>
          <p:cNvPr id="34" name="Rectangle 33">
            <a:extLst>
              <a:ext uri="{FF2B5EF4-FFF2-40B4-BE49-F238E27FC236}">
                <a16:creationId xmlns:a16="http://schemas.microsoft.com/office/drawing/2014/main" id="{3FC48104-C26A-6E4B-A820-8CBA4E752422}"/>
              </a:ext>
            </a:extLst>
          </p:cNvPr>
          <p:cNvSpPr/>
          <p:nvPr/>
        </p:nvSpPr>
        <p:spPr>
          <a:xfrm>
            <a:off x="6968405" y="3429933"/>
            <a:ext cx="537551" cy="430887"/>
          </a:xfrm>
          <a:prstGeom prst="rect">
            <a:avLst/>
          </a:prstGeom>
        </p:spPr>
        <p:txBody>
          <a:bodyPr wrap="square">
            <a:spAutoFit/>
          </a:bodyPr>
          <a:lstStyle/>
          <a:p>
            <a:pPr lvl="0" algn="ctr"/>
            <a:r>
              <a:rPr lang="en-CA" sz="1100">
                <a:latin typeface="Trebuchet MS" panose="020B0703020202090204" pitchFamily="34" charset="0"/>
              </a:rPr>
              <a:t>9K likes</a:t>
            </a:r>
          </a:p>
        </p:txBody>
      </p:sp>
      <p:sp>
        <p:nvSpPr>
          <p:cNvPr id="35" name="Rectangle 34">
            <a:extLst>
              <a:ext uri="{FF2B5EF4-FFF2-40B4-BE49-F238E27FC236}">
                <a16:creationId xmlns:a16="http://schemas.microsoft.com/office/drawing/2014/main" id="{515E2D5C-435D-0140-9EBE-5CE47BFCAE50}"/>
              </a:ext>
            </a:extLst>
          </p:cNvPr>
          <p:cNvSpPr/>
          <p:nvPr/>
        </p:nvSpPr>
        <p:spPr>
          <a:xfrm>
            <a:off x="7774208" y="4030979"/>
            <a:ext cx="974426" cy="430887"/>
          </a:xfrm>
          <a:prstGeom prst="rect">
            <a:avLst/>
          </a:prstGeom>
        </p:spPr>
        <p:txBody>
          <a:bodyPr wrap="square">
            <a:spAutoFit/>
          </a:bodyPr>
          <a:lstStyle/>
          <a:p>
            <a:pPr lvl="0" algn="ctr"/>
            <a:r>
              <a:rPr lang="en-CA" sz="1100">
                <a:latin typeface="Trebuchet MS" panose="020B0703020202090204" pitchFamily="34" charset="0"/>
              </a:rPr>
              <a:t>26K followers</a:t>
            </a:r>
          </a:p>
        </p:txBody>
      </p:sp>
      <p:sp>
        <p:nvSpPr>
          <p:cNvPr id="36" name="Rectangle 35">
            <a:extLst>
              <a:ext uri="{FF2B5EF4-FFF2-40B4-BE49-F238E27FC236}">
                <a16:creationId xmlns:a16="http://schemas.microsoft.com/office/drawing/2014/main" id="{2A1766BF-D9A9-DB4C-BCF2-CCF960EAAF04}"/>
              </a:ext>
            </a:extLst>
          </p:cNvPr>
          <p:cNvSpPr/>
          <p:nvPr/>
        </p:nvSpPr>
        <p:spPr>
          <a:xfrm>
            <a:off x="6881288" y="4032654"/>
            <a:ext cx="724242" cy="430887"/>
          </a:xfrm>
          <a:prstGeom prst="rect">
            <a:avLst/>
          </a:prstGeom>
        </p:spPr>
        <p:txBody>
          <a:bodyPr wrap="square">
            <a:spAutoFit/>
          </a:bodyPr>
          <a:lstStyle/>
          <a:p>
            <a:pPr lvl="0" algn="ctr"/>
            <a:r>
              <a:rPr lang="en-CA" sz="1100">
                <a:latin typeface="Trebuchet MS" panose="020B0703020202090204" pitchFamily="34" charset="0"/>
              </a:rPr>
              <a:t>12K likes</a:t>
            </a:r>
          </a:p>
        </p:txBody>
      </p:sp>
      <p:sp>
        <p:nvSpPr>
          <p:cNvPr id="37" name="Google Shape;488;p43">
            <a:extLst>
              <a:ext uri="{FF2B5EF4-FFF2-40B4-BE49-F238E27FC236}">
                <a16:creationId xmlns:a16="http://schemas.microsoft.com/office/drawing/2014/main" id="{E87B09D2-F03C-7F4E-9368-1D2C73CF662A}"/>
              </a:ext>
            </a:extLst>
          </p:cNvPr>
          <p:cNvSpPr/>
          <p:nvPr/>
        </p:nvSpPr>
        <p:spPr>
          <a:xfrm rot="16200000">
            <a:off x="7963101" y="2633940"/>
            <a:ext cx="520945" cy="724242"/>
          </a:xfrm>
          <a:prstGeom prst="rect">
            <a:avLst/>
          </a:prstGeom>
          <a:noFill/>
          <a:ln w="28575">
            <a:solidFill>
              <a:srgbClr val="EC8037"/>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p>
        </p:txBody>
      </p:sp>
    </p:spTree>
    <p:extLst>
      <p:ext uri="{BB962C8B-B14F-4D97-AF65-F5344CB8AC3E}">
        <p14:creationId xmlns:p14="http://schemas.microsoft.com/office/powerpoint/2010/main" val="304347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6" name="Rectangle 25">
            <a:extLst>
              <a:ext uri="{FF2B5EF4-FFF2-40B4-BE49-F238E27FC236}">
                <a16:creationId xmlns:a16="http://schemas.microsoft.com/office/drawing/2014/main" id="{084F2BBE-8584-254A-BC36-4C8F90AFA74B}"/>
              </a:ext>
            </a:extLst>
          </p:cNvPr>
          <p:cNvSpPr/>
          <p:nvPr/>
        </p:nvSpPr>
        <p:spPr>
          <a:xfrm>
            <a:off x="641622" y="1537104"/>
            <a:ext cx="4574812" cy="1324465"/>
          </a:xfrm>
          <a:prstGeom prst="rect">
            <a:avLst/>
          </a:prstGeom>
        </p:spPr>
        <p:txBody>
          <a:bodyPr wrap="square">
            <a:spAutoFit/>
          </a:bodyPr>
          <a:lstStyle/>
          <a:p>
            <a:pPr marL="171450" indent="-171450">
              <a:lnSpc>
                <a:spcPct val="105000"/>
              </a:lnSpc>
              <a:buFont typeface="Wingdings" pitchFamily="2" charset="2"/>
              <a:buChar char="Ø"/>
            </a:pPr>
            <a:r>
              <a:rPr lang="en-CA" sz="1100" dirty="0">
                <a:solidFill>
                  <a:schemeClr val="accent1">
                    <a:lumMod val="50000"/>
                  </a:schemeClr>
                </a:solidFill>
                <a:latin typeface="Trebuchet MS" panose="020B0703020202090204" pitchFamily="34" charset="0"/>
              </a:rPr>
              <a:t>We analysed Bokan’s website, with in mind the famous “</a:t>
            </a:r>
            <a:r>
              <a:rPr lang="en-CA" sz="1100" b="1" dirty="0">
                <a:solidFill>
                  <a:schemeClr val="accent1">
                    <a:lumMod val="50000"/>
                  </a:schemeClr>
                </a:solidFill>
                <a:latin typeface="Trebuchet MS" panose="020B0703020202090204" pitchFamily="34" charset="0"/>
              </a:rPr>
              <a:t>15 second rule</a:t>
            </a:r>
            <a:r>
              <a:rPr lang="en-CA" sz="1100" dirty="0">
                <a:solidFill>
                  <a:schemeClr val="accent1">
                    <a:lumMod val="50000"/>
                  </a:schemeClr>
                </a:solidFill>
                <a:latin typeface="Trebuchet MS" panose="020B0703020202090204" pitchFamily="34" charset="0"/>
              </a:rPr>
              <a:t>”: when looking for information, customers usually don’t spend more than 15 seconds on your website</a:t>
            </a:r>
          </a:p>
          <a:p>
            <a:pPr>
              <a:lnSpc>
                <a:spcPct val="105000"/>
              </a:lnSpc>
            </a:pPr>
            <a:endParaRPr lang="en-CA" sz="1100" dirty="0">
              <a:solidFill>
                <a:schemeClr val="accent1">
                  <a:lumMod val="50000"/>
                </a:schemeClr>
              </a:solidFill>
              <a:latin typeface="Trebuchet MS" panose="020B0703020202090204" pitchFamily="34" charset="0"/>
            </a:endParaRPr>
          </a:p>
          <a:p>
            <a:pPr marL="171450" indent="-171450">
              <a:lnSpc>
                <a:spcPct val="105000"/>
              </a:lnSpc>
              <a:buFont typeface="Wingdings" pitchFamily="2" charset="2"/>
              <a:buChar char="Ø"/>
            </a:pPr>
            <a:r>
              <a:rPr lang="en-CA" sz="1100" dirty="0">
                <a:solidFill>
                  <a:schemeClr val="accent1">
                    <a:lumMod val="50000"/>
                  </a:schemeClr>
                </a:solidFill>
                <a:latin typeface="Trebuchet MS" panose="020B0703020202090204" pitchFamily="34" charset="0"/>
              </a:rPr>
              <a:t>To find the restaurant </a:t>
            </a:r>
            <a:r>
              <a:rPr lang="en-CA" sz="1100" b="1" dirty="0">
                <a:solidFill>
                  <a:schemeClr val="accent1">
                    <a:lumMod val="50000"/>
                  </a:schemeClr>
                </a:solidFill>
                <a:latin typeface="Trebuchet MS" panose="020B0703020202090204" pitchFamily="34" charset="0"/>
              </a:rPr>
              <a:t>menu</a:t>
            </a:r>
            <a:r>
              <a:rPr lang="en-CA" sz="1100" dirty="0">
                <a:solidFill>
                  <a:schemeClr val="accent1">
                    <a:lumMod val="50000"/>
                  </a:schemeClr>
                </a:solidFill>
                <a:latin typeface="Trebuchet MS" panose="020B0703020202090204" pitchFamily="34" charset="0"/>
              </a:rPr>
              <a:t> on Bokan’s website, you have to </a:t>
            </a:r>
            <a:r>
              <a:rPr lang="en-CA" sz="1100" b="1" dirty="0">
                <a:solidFill>
                  <a:schemeClr val="accent1">
                    <a:lumMod val="50000"/>
                  </a:schemeClr>
                </a:solidFill>
                <a:latin typeface="Trebuchet MS" panose="020B0703020202090204" pitchFamily="34" charset="0"/>
              </a:rPr>
              <a:t>scroll through 3 different pages</a:t>
            </a:r>
            <a:r>
              <a:rPr lang="en-CA" sz="1100" dirty="0">
                <a:solidFill>
                  <a:schemeClr val="accent1">
                    <a:lumMod val="50000"/>
                  </a:schemeClr>
                </a:solidFill>
                <a:latin typeface="Trebuchet MS" panose="020B0703020202090204" pitchFamily="34" charset="0"/>
              </a:rPr>
              <a:t>, vs. </a:t>
            </a:r>
            <a:r>
              <a:rPr lang="en-CA" sz="1100" b="1" dirty="0">
                <a:solidFill>
                  <a:schemeClr val="accent1">
                    <a:lumMod val="50000"/>
                  </a:schemeClr>
                </a:solidFill>
                <a:latin typeface="Trebuchet MS" panose="020B0703020202090204" pitchFamily="34" charset="0"/>
              </a:rPr>
              <a:t>a single click on the homepage for Roka and Gaucho </a:t>
            </a:r>
            <a:r>
              <a:rPr lang="en-CA" sz="1100" dirty="0">
                <a:solidFill>
                  <a:schemeClr val="accent1">
                    <a:lumMod val="50000"/>
                  </a:schemeClr>
                </a:solidFill>
                <a:latin typeface="Trebuchet MS" panose="020B0703020202090204" pitchFamily="34" charset="0"/>
              </a:rPr>
              <a:t>(see red boxes on images)</a:t>
            </a:r>
          </a:p>
        </p:txBody>
      </p:sp>
      <p:grpSp>
        <p:nvGrpSpPr>
          <p:cNvPr id="5" name="Groupe 4">
            <a:extLst>
              <a:ext uri="{FF2B5EF4-FFF2-40B4-BE49-F238E27FC236}">
                <a16:creationId xmlns:a16="http://schemas.microsoft.com/office/drawing/2014/main" id="{202B511A-5B4E-A647-AEDE-6CA4C50D8AD2}"/>
              </a:ext>
            </a:extLst>
          </p:cNvPr>
          <p:cNvGrpSpPr>
            <a:grpSpLocks noChangeAspect="1"/>
          </p:cNvGrpSpPr>
          <p:nvPr/>
        </p:nvGrpSpPr>
        <p:grpSpPr>
          <a:xfrm>
            <a:off x="367749" y="3110892"/>
            <a:ext cx="2697670" cy="1548195"/>
            <a:chOff x="332913" y="3093474"/>
            <a:chExt cx="3092938" cy="1696127"/>
          </a:xfrm>
        </p:grpSpPr>
        <p:pic>
          <p:nvPicPr>
            <p:cNvPr id="27" name="Image 26" descr="Une image contenant intérieur, table, pièce, assis&#10;&#10;Description générée automatiquement">
              <a:extLst>
                <a:ext uri="{FF2B5EF4-FFF2-40B4-BE49-F238E27FC236}">
                  <a16:creationId xmlns:a16="http://schemas.microsoft.com/office/drawing/2014/main" id="{FA2D1F7C-B4E8-5643-AB2A-AC4DD2A1F7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913" y="3093474"/>
              <a:ext cx="3092938" cy="1696127"/>
            </a:xfrm>
            <a:prstGeom prst="rect">
              <a:avLst/>
            </a:prstGeom>
          </p:spPr>
        </p:pic>
        <p:sp>
          <p:nvSpPr>
            <p:cNvPr id="29" name="Rectangle 28">
              <a:extLst>
                <a:ext uri="{FF2B5EF4-FFF2-40B4-BE49-F238E27FC236}">
                  <a16:creationId xmlns:a16="http://schemas.microsoft.com/office/drawing/2014/main" id="{03AE8649-7A8D-A44D-BE75-D29D1A0F53FE}"/>
                </a:ext>
              </a:extLst>
            </p:cNvPr>
            <p:cNvSpPr/>
            <p:nvPr/>
          </p:nvSpPr>
          <p:spPr>
            <a:xfrm>
              <a:off x="1062937" y="3209362"/>
              <a:ext cx="330007" cy="162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B0A5562F-0D30-E34F-A968-D85B400CC483}"/>
              </a:ext>
            </a:extLst>
          </p:cNvPr>
          <p:cNvGrpSpPr>
            <a:grpSpLocks noChangeAspect="1"/>
          </p:cNvGrpSpPr>
          <p:nvPr/>
        </p:nvGrpSpPr>
        <p:grpSpPr>
          <a:xfrm>
            <a:off x="3217558" y="3110892"/>
            <a:ext cx="2697670" cy="1551026"/>
            <a:chOff x="3600739" y="3093474"/>
            <a:chExt cx="3092938" cy="1699228"/>
          </a:xfrm>
        </p:grpSpPr>
        <p:pic>
          <p:nvPicPr>
            <p:cNvPr id="28" name="Image 27" descr="Une image contenant plafond, intérieur, bâtiment, grand&#10;&#10;Description générée automatiquement">
              <a:extLst>
                <a:ext uri="{FF2B5EF4-FFF2-40B4-BE49-F238E27FC236}">
                  <a16:creationId xmlns:a16="http://schemas.microsoft.com/office/drawing/2014/main" id="{691B34AA-BC02-4645-9E72-6937D1394E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739" y="3093474"/>
              <a:ext cx="3092938" cy="1699228"/>
            </a:xfrm>
            <a:prstGeom prst="rect">
              <a:avLst/>
            </a:prstGeom>
          </p:spPr>
        </p:pic>
        <p:sp>
          <p:nvSpPr>
            <p:cNvPr id="30" name="Rectangle 29">
              <a:extLst>
                <a:ext uri="{FF2B5EF4-FFF2-40B4-BE49-F238E27FC236}">
                  <a16:creationId xmlns:a16="http://schemas.microsoft.com/office/drawing/2014/main" id="{DE2EAF59-3F38-044F-8CE7-A5C099C8AF7C}"/>
                </a:ext>
              </a:extLst>
            </p:cNvPr>
            <p:cNvSpPr/>
            <p:nvPr/>
          </p:nvSpPr>
          <p:spPr>
            <a:xfrm>
              <a:off x="4180367" y="3158404"/>
              <a:ext cx="330007" cy="162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1" name="Image 30" descr="Une image contenant capture d’écran, assis, grand, ordinateur&#10;&#10;Description générée automatiquement">
            <a:extLst>
              <a:ext uri="{FF2B5EF4-FFF2-40B4-BE49-F238E27FC236}">
                <a16:creationId xmlns:a16="http://schemas.microsoft.com/office/drawing/2014/main" id="{AF70582E-84D2-D140-98D4-DD95009888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66989" y="408243"/>
            <a:ext cx="2697670" cy="1498930"/>
          </a:xfrm>
          <a:prstGeom prst="rect">
            <a:avLst/>
          </a:prstGeom>
        </p:spPr>
      </p:pic>
      <p:pic>
        <p:nvPicPr>
          <p:cNvPr id="32" name="Image 31" descr="Une image contenant table, assis, homme, portable&#10;&#10;Description générée automatiquement">
            <a:extLst>
              <a:ext uri="{FF2B5EF4-FFF2-40B4-BE49-F238E27FC236}">
                <a16:creationId xmlns:a16="http://schemas.microsoft.com/office/drawing/2014/main" id="{9A45C518-38B9-CE4B-8F24-BED160C57E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6989" y="2111141"/>
            <a:ext cx="2697670" cy="1433337"/>
          </a:xfrm>
          <a:prstGeom prst="rect">
            <a:avLst/>
          </a:prstGeom>
        </p:spPr>
      </p:pic>
      <p:sp>
        <p:nvSpPr>
          <p:cNvPr id="34" name="Flèche vers la droite 33">
            <a:extLst>
              <a:ext uri="{FF2B5EF4-FFF2-40B4-BE49-F238E27FC236}">
                <a16:creationId xmlns:a16="http://schemas.microsoft.com/office/drawing/2014/main" id="{74224D40-BFFF-7048-BE88-359809E5436F}"/>
              </a:ext>
            </a:extLst>
          </p:cNvPr>
          <p:cNvSpPr/>
          <p:nvPr/>
        </p:nvSpPr>
        <p:spPr>
          <a:xfrm rot="5400000">
            <a:off x="7349543" y="1894079"/>
            <a:ext cx="132560" cy="21689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050"/>
          </a:p>
        </p:txBody>
      </p:sp>
      <p:sp>
        <p:nvSpPr>
          <p:cNvPr id="35" name="Flèche vers la droite 34">
            <a:extLst>
              <a:ext uri="{FF2B5EF4-FFF2-40B4-BE49-F238E27FC236}">
                <a16:creationId xmlns:a16="http://schemas.microsoft.com/office/drawing/2014/main" id="{D69CA559-1963-D649-AA87-BB304B054659}"/>
              </a:ext>
            </a:extLst>
          </p:cNvPr>
          <p:cNvSpPr/>
          <p:nvPr/>
        </p:nvSpPr>
        <p:spPr>
          <a:xfrm rot="5400000">
            <a:off x="7349543" y="3529649"/>
            <a:ext cx="132560" cy="21689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050"/>
          </a:p>
        </p:txBody>
      </p:sp>
      <p:sp>
        <p:nvSpPr>
          <p:cNvPr id="15" name="Google Shape;488;p43">
            <a:extLst>
              <a:ext uri="{FF2B5EF4-FFF2-40B4-BE49-F238E27FC236}">
                <a16:creationId xmlns:a16="http://schemas.microsoft.com/office/drawing/2014/main" id="{D7B2DFF2-A9B6-FF42-83F8-2C3D0A7A2815}"/>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p32">
            <a:extLst>
              <a:ext uri="{FF2B5EF4-FFF2-40B4-BE49-F238E27FC236}">
                <a16:creationId xmlns:a16="http://schemas.microsoft.com/office/drawing/2014/main" id="{C14DD1F6-7604-5845-B306-873802169B40}"/>
              </a:ext>
            </a:extLst>
          </p:cNvPr>
          <p:cNvSpPr txBox="1">
            <a:spLocks/>
          </p:cNvSpPr>
          <p:nvPr/>
        </p:nvSpPr>
        <p:spPr>
          <a:xfrm>
            <a:off x="728164" y="302324"/>
            <a:ext cx="510658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GB" dirty="0"/>
              <a:t>ONLINE USER EXPERIENCE – Bokan’s UX is less fluid than competitors</a:t>
            </a:r>
          </a:p>
        </p:txBody>
      </p:sp>
      <p:cxnSp>
        <p:nvCxnSpPr>
          <p:cNvPr id="17" name="Google Shape;492;p43">
            <a:extLst>
              <a:ext uri="{FF2B5EF4-FFF2-40B4-BE49-F238E27FC236}">
                <a16:creationId xmlns:a16="http://schemas.microsoft.com/office/drawing/2014/main" id="{74638F6A-443E-F441-844F-3C993003D1D5}"/>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grpSp>
        <p:nvGrpSpPr>
          <p:cNvPr id="7" name="Groupe 6">
            <a:extLst>
              <a:ext uri="{FF2B5EF4-FFF2-40B4-BE49-F238E27FC236}">
                <a16:creationId xmlns:a16="http://schemas.microsoft.com/office/drawing/2014/main" id="{F411B18C-B7AE-8944-9B28-CF24EE66E05F}"/>
              </a:ext>
            </a:extLst>
          </p:cNvPr>
          <p:cNvGrpSpPr/>
          <p:nvPr/>
        </p:nvGrpSpPr>
        <p:grpSpPr>
          <a:xfrm>
            <a:off x="6066989" y="3748029"/>
            <a:ext cx="2697670" cy="911058"/>
            <a:chOff x="6066989" y="3634817"/>
            <a:chExt cx="2697670" cy="911058"/>
          </a:xfrm>
        </p:grpSpPr>
        <p:pic>
          <p:nvPicPr>
            <p:cNvPr id="33" name="Image 32" descr="Une image contenant capture d’écran&#10;&#10;Description générée automatiquement">
              <a:extLst>
                <a:ext uri="{FF2B5EF4-FFF2-40B4-BE49-F238E27FC236}">
                  <a16:creationId xmlns:a16="http://schemas.microsoft.com/office/drawing/2014/main" id="{B3D18098-F6F9-794F-BC19-8F799737787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66989" y="3634817"/>
              <a:ext cx="2697670" cy="911058"/>
            </a:xfrm>
            <a:prstGeom prst="rect">
              <a:avLst/>
            </a:prstGeom>
          </p:spPr>
        </p:pic>
        <p:sp>
          <p:nvSpPr>
            <p:cNvPr id="20" name="Rectangle 19">
              <a:extLst>
                <a:ext uri="{FF2B5EF4-FFF2-40B4-BE49-F238E27FC236}">
                  <a16:creationId xmlns:a16="http://schemas.microsoft.com/office/drawing/2014/main" id="{A424EC6A-2D19-C145-920D-B9F4B583BBBF}"/>
                </a:ext>
              </a:extLst>
            </p:cNvPr>
            <p:cNvSpPr/>
            <p:nvPr/>
          </p:nvSpPr>
          <p:spPr>
            <a:xfrm>
              <a:off x="7524271" y="4332752"/>
              <a:ext cx="409238" cy="152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5307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3" name="Espace réservé du contenu 9" descr="Une image contenant capture d’écran&#10;&#10;Description générée automatiquement">
            <a:extLst>
              <a:ext uri="{FF2B5EF4-FFF2-40B4-BE49-F238E27FC236}">
                <a16:creationId xmlns:a16="http://schemas.microsoft.com/office/drawing/2014/main" id="{BCCA865B-C3AB-FB47-91E8-368E4E01E7D0}"/>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4572000" y="2161633"/>
            <a:ext cx="2343763" cy="1149530"/>
          </a:xfrm>
          <a:prstGeom prst="rect">
            <a:avLst/>
          </a:prstGeom>
          <a:solidFill>
            <a:schemeClr val="tx1"/>
          </a:solidFill>
        </p:spPr>
      </p:pic>
      <p:sp>
        <p:nvSpPr>
          <p:cNvPr id="7" name="Content Placeholder 13">
            <a:extLst>
              <a:ext uri="{FF2B5EF4-FFF2-40B4-BE49-F238E27FC236}">
                <a16:creationId xmlns:a16="http://schemas.microsoft.com/office/drawing/2014/main" id="{EA526067-0FCD-504A-8050-8A71BBB2753F}"/>
              </a:ext>
            </a:extLst>
          </p:cNvPr>
          <p:cNvSpPr txBox="1">
            <a:spLocks/>
          </p:cNvSpPr>
          <p:nvPr/>
        </p:nvSpPr>
        <p:spPr>
          <a:xfrm>
            <a:off x="7011888" y="3703869"/>
            <a:ext cx="1827310" cy="900246"/>
          </a:xfrm>
          <a:prstGeom prst="rect">
            <a:avLst/>
          </a:prstGeom>
        </p:spPr>
        <p:txBody>
          <a:bodyPr wrap="square">
            <a:spAutoFit/>
          </a:bodyPr>
          <a:lstStyle>
            <a:defPPr marR="0" lvl="0" algn="l" rtl="0">
              <a:lnSpc>
                <a:spcPct val="100000"/>
              </a:lnSpc>
              <a:spcBef>
                <a:spcPts val="0"/>
              </a:spcBef>
              <a:spcAft>
                <a:spcPts val="0"/>
              </a:spcAft>
            </a:defPPr>
            <a:lvl1pPr marL="171450" indent="-171450">
              <a:buClrTx/>
              <a:buFont typeface="Arial" panose="020B0604020202020204" pitchFamily="34" charset="0"/>
              <a:buChar char="•"/>
              <a:defRPr sz="1050">
                <a:latin typeface="Trebuchet MS" panose="020B070302020209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err="1"/>
              <a:t>Bokan</a:t>
            </a:r>
            <a:r>
              <a:rPr lang="fr-FR" dirty="0"/>
              <a:t> 38:  5 times on first page</a:t>
            </a:r>
          </a:p>
          <a:p>
            <a:endParaRPr lang="fr-FR" dirty="0"/>
          </a:p>
          <a:p>
            <a:r>
              <a:rPr lang="fr-FR" dirty="0" err="1"/>
              <a:t>Roka</a:t>
            </a:r>
            <a:r>
              <a:rPr lang="fr-FR" dirty="0"/>
              <a:t>: 5 times on first page</a:t>
            </a:r>
          </a:p>
        </p:txBody>
      </p:sp>
      <p:pic>
        <p:nvPicPr>
          <p:cNvPr id="8" name="Image 7" descr="Une image contenant capture d’écran&#10;&#10;Description générée automatiquement">
            <a:extLst>
              <a:ext uri="{FF2B5EF4-FFF2-40B4-BE49-F238E27FC236}">
                <a16:creationId xmlns:a16="http://schemas.microsoft.com/office/drawing/2014/main" id="{6C80F7F2-4FB0-2440-9B16-BF73F689E629}"/>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4572000" y="3579227"/>
            <a:ext cx="2366848" cy="1149531"/>
          </a:xfrm>
          <a:prstGeom prst="rect">
            <a:avLst/>
          </a:prstGeom>
        </p:spPr>
      </p:pic>
      <p:sp>
        <p:nvSpPr>
          <p:cNvPr id="11" name="Google Shape;488;p43">
            <a:extLst>
              <a:ext uri="{FF2B5EF4-FFF2-40B4-BE49-F238E27FC236}">
                <a16:creationId xmlns:a16="http://schemas.microsoft.com/office/drawing/2014/main" id="{C89CB9EF-5E4B-8045-AE82-43775CD5C708}"/>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9;p32">
            <a:extLst>
              <a:ext uri="{FF2B5EF4-FFF2-40B4-BE49-F238E27FC236}">
                <a16:creationId xmlns:a16="http://schemas.microsoft.com/office/drawing/2014/main" id="{7EE5E83E-DDDF-2642-BD7D-1D56DF811301}"/>
              </a:ext>
            </a:extLst>
          </p:cNvPr>
          <p:cNvSpPr txBox="1">
            <a:spLocks/>
          </p:cNvSpPr>
          <p:nvPr/>
        </p:nvSpPr>
        <p:spPr>
          <a:xfrm>
            <a:off x="728163" y="311033"/>
            <a:ext cx="7983423"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GB" dirty="0"/>
              <a:t>SEARCH ENGINE OPTIMIZATION – Bokan is listed by Google as best rooftop in Canary Wharf</a:t>
            </a:r>
          </a:p>
        </p:txBody>
      </p:sp>
      <p:cxnSp>
        <p:nvCxnSpPr>
          <p:cNvPr id="13" name="Google Shape;492;p43">
            <a:extLst>
              <a:ext uri="{FF2B5EF4-FFF2-40B4-BE49-F238E27FC236}">
                <a16:creationId xmlns:a16="http://schemas.microsoft.com/office/drawing/2014/main" id="{1599E5C8-9C55-FC4A-BDA6-D213B9DD010A}"/>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sp>
        <p:nvSpPr>
          <p:cNvPr id="14" name="ZoneTexte 13">
            <a:extLst>
              <a:ext uri="{FF2B5EF4-FFF2-40B4-BE49-F238E27FC236}">
                <a16:creationId xmlns:a16="http://schemas.microsoft.com/office/drawing/2014/main" id="{0AE5934E-E9E3-C447-ACB3-108A7E0371AE}"/>
              </a:ext>
            </a:extLst>
          </p:cNvPr>
          <p:cNvSpPr txBox="1"/>
          <p:nvPr/>
        </p:nvSpPr>
        <p:spPr>
          <a:xfrm>
            <a:off x="641925" y="1509343"/>
            <a:ext cx="3625275" cy="430887"/>
          </a:xfrm>
          <a:prstGeom prst="rect">
            <a:avLst/>
          </a:prstGeom>
          <a:noFill/>
        </p:spPr>
        <p:txBody>
          <a:bodyPr wrap="square" rtlCol="0">
            <a:spAutoFit/>
          </a:bodyPr>
          <a:lstStyle/>
          <a:p>
            <a:pPr marL="171450" indent="-171450">
              <a:buFont typeface="Wingdings" pitchFamily="2" charset="2"/>
              <a:buChar char="Ø"/>
            </a:pPr>
            <a:r>
              <a:rPr lang="en-GB" sz="1100" dirty="0">
                <a:latin typeface="Trebuchet MS" panose="020B0703020202090204" pitchFamily="34" charset="0"/>
              </a:rPr>
              <a:t>When searching for “best rooftop canary wharf”, Bokan is the first result:</a:t>
            </a:r>
          </a:p>
        </p:txBody>
      </p:sp>
      <p:sp>
        <p:nvSpPr>
          <p:cNvPr id="15" name="ZoneTexte 14">
            <a:extLst>
              <a:ext uri="{FF2B5EF4-FFF2-40B4-BE49-F238E27FC236}">
                <a16:creationId xmlns:a16="http://schemas.microsoft.com/office/drawing/2014/main" id="{9A8B97BC-05F2-1F41-B3F1-D471FE0801AE}"/>
              </a:ext>
            </a:extLst>
          </p:cNvPr>
          <p:cNvSpPr txBox="1"/>
          <p:nvPr/>
        </p:nvSpPr>
        <p:spPr>
          <a:xfrm>
            <a:off x="4527298" y="1504970"/>
            <a:ext cx="4037955" cy="430887"/>
          </a:xfrm>
          <a:prstGeom prst="rect">
            <a:avLst/>
          </a:prstGeom>
          <a:noFill/>
        </p:spPr>
        <p:txBody>
          <a:bodyPr wrap="square" rtlCol="0">
            <a:spAutoFit/>
          </a:bodyPr>
          <a:lstStyle/>
          <a:p>
            <a:pPr marL="171450" indent="-171450">
              <a:buFont typeface="Wingdings" pitchFamily="2" charset="2"/>
              <a:buChar char="Ø"/>
            </a:pPr>
            <a:r>
              <a:rPr lang="en-GB" sz="1100" dirty="0">
                <a:latin typeface="Trebuchet MS" panose="020B0703020202090204" pitchFamily="34" charset="0"/>
              </a:rPr>
              <a:t>When searching for the best restaurant in Canary Wharf, Bokan is behind Roka:</a:t>
            </a:r>
          </a:p>
        </p:txBody>
      </p:sp>
      <p:cxnSp>
        <p:nvCxnSpPr>
          <p:cNvPr id="16" name="Google Shape;492;p43">
            <a:extLst>
              <a:ext uri="{FF2B5EF4-FFF2-40B4-BE49-F238E27FC236}">
                <a16:creationId xmlns:a16="http://schemas.microsoft.com/office/drawing/2014/main" id="{61C06098-CA6E-3D40-9570-31CA3136C909}"/>
              </a:ext>
            </a:extLst>
          </p:cNvPr>
          <p:cNvCxnSpPr>
            <a:cxnSpLocks/>
          </p:cNvCxnSpPr>
          <p:nvPr/>
        </p:nvCxnSpPr>
        <p:spPr>
          <a:xfrm flipH="1" flipV="1">
            <a:off x="4344962" y="1573417"/>
            <a:ext cx="1" cy="302588"/>
          </a:xfrm>
          <a:prstGeom prst="straightConnector1">
            <a:avLst/>
          </a:prstGeom>
          <a:noFill/>
          <a:ln w="19050" cap="flat" cmpd="sng">
            <a:solidFill>
              <a:srgbClr val="2F2F2F"/>
            </a:solidFill>
            <a:prstDash val="solid"/>
            <a:round/>
            <a:headEnd type="none" w="med" len="med"/>
            <a:tailEnd type="none" w="med" len="med"/>
          </a:ln>
        </p:spPr>
      </p:cxnSp>
      <p:grpSp>
        <p:nvGrpSpPr>
          <p:cNvPr id="18" name="Groupe 17">
            <a:extLst>
              <a:ext uri="{FF2B5EF4-FFF2-40B4-BE49-F238E27FC236}">
                <a16:creationId xmlns:a16="http://schemas.microsoft.com/office/drawing/2014/main" id="{395BD20F-92A4-FB4A-B9E0-B327FE7C6192}"/>
              </a:ext>
            </a:extLst>
          </p:cNvPr>
          <p:cNvGrpSpPr>
            <a:grpSpLocks/>
          </p:cNvGrpSpPr>
          <p:nvPr/>
        </p:nvGrpSpPr>
        <p:grpSpPr>
          <a:xfrm>
            <a:off x="673360" y="2144216"/>
            <a:ext cx="3419669" cy="2584542"/>
            <a:chOff x="841377" y="2115667"/>
            <a:chExt cx="3352920" cy="2503384"/>
          </a:xfrm>
        </p:grpSpPr>
        <p:pic>
          <p:nvPicPr>
            <p:cNvPr id="9" name="Espace réservé du contenu 3" descr="Une image contenant capture d’écran&#10;&#10;Description générée automatiquement">
              <a:extLst>
                <a:ext uri="{FF2B5EF4-FFF2-40B4-BE49-F238E27FC236}">
                  <a16:creationId xmlns:a16="http://schemas.microsoft.com/office/drawing/2014/main" id="{4B8CAA14-F9BA-A04A-A20B-44C8304128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1377" y="2754536"/>
              <a:ext cx="3347720" cy="1864515"/>
            </a:xfrm>
            <a:prstGeom prst="rect">
              <a:avLst/>
            </a:prstGeom>
            <a:noFill/>
            <a:ln>
              <a:noFill/>
            </a:ln>
          </p:spPr>
        </p:pic>
        <p:pic>
          <p:nvPicPr>
            <p:cNvPr id="17" name="Espace réservé du contenu 3" descr="Une image contenant capture d’écran&#10;&#10;Description générée automatiquement">
              <a:extLst>
                <a:ext uri="{FF2B5EF4-FFF2-40B4-BE49-F238E27FC236}">
                  <a16:creationId xmlns:a16="http://schemas.microsoft.com/office/drawing/2014/main" id="{370B6D56-9954-0543-A51A-9C555640D09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46577" y="2115667"/>
              <a:ext cx="3347720" cy="714618"/>
            </a:xfrm>
            <a:prstGeom prst="rect">
              <a:avLst/>
            </a:prstGeom>
            <a:noFill/>
            <a:ln>
              <a:noFill/>
            </a:ln>
          </p:spPr>
        </p:pic>
      </p:grpSp>
      <p:sp>
        <p:nvSpPr>
          <p:cNvPr id="19" name="Rectangle 18">
            <a:extLst>
              <a:ext uri="{FF2B5EF4-FFF2-40B4-BE49-F238E27FC236}">
                <a16:creationId xmlns:a16="http://schemas.microsoft.com/office/drawing/2014/main" id="{72F1DA6F-50E5-AB45-9C68-86C80B75F0F4}"/>
              </a:ext>
            </a:extLst>
          </p:cNvPr>
          <p:cNvSpPr/>
          <p:nvPr/>
        </p:nvSpPr>
        <p:spPr>
          <a:xfrm>
            <a:off x="7011888" y="2284080"/>
            <a:ext cx="1827310" cy="900246"/>
          </a:xfrm>
          <a:prstGeom prst="rect">
            <a:avLst/>
          </a:prstGeom>
        </p:spPr>
        <p:txBody>
          <a:bodyPr wrap="square">
            <a:spAutoFit/>
          </a:bodyPr>
          <a:lstStyle/>
          <a:p>
            <a:pPr marL="171450" indent="-171450">
              <a:buClrTx/>
              <a:buFont typeface="Arial" panose="020B0604020202020204" pitchFamily="34" charset="0"/>
              <a:buChar char="•"/>
            </a:pPr>
            <a:r>
              <a:rPr lang="fr-FR" sz="1050" dirty="0" err="1">
                <a:latin typeface="Trebuchet MS" panose="020B0703020202090204" pitchFamily="34" charset="0"/>
              </a:rPr>
              <a:t>Bokan</a:t>
            </a:r>
            <a:r>
              <a:rPr lang="fr-FR" sz="1050" dirty="0">
                <a:latin typeface="Trebuchet MS" panose="020B0703020202090204" pitchFamily="34" charset="0"/>
              </a:rPr>
              <a:t> 37:  3 </a:t>
            </a:r>
            <a:r>
              <a:rPr lang="fr-FR" sz="1050" dirty="0" err="1">
                <a:latin typeface="Trebuchet MS" panose="020B0703020202090204" pitchFamily="34" charset="0"/>
              </a:rPr>
              <a:t>occurences</a:t>
            </a:r>
            <a:r>
              <a:rPr lang="fr-FR" sz="1050" dirty="0">
                <a:latin typeface="Trebuchet MS" panose="020B0703020202090204" pitchFamily="34" charset="0"/>
              </a:rPr>
              <a:t> on first page of </a:t>
            </a:r>
            <a:r>
              <a:rPr lang="fr-FR" sz="1050" dirty="0" err="1">
                <a:latin typeface="Trebuchet MS" panose="020B0703020202090204" pitchFamily="34" charset="0"/>
              </a:rPr>
              <a:t>results</a:t>
            </a:r>
            <a:endParaRPr lang="fr-FR" sz="1050" dirty="0">
              <a:latin typeface="Trebuchet MS" panose="020B0703020202090204" pitchFamily="34" charset="0"/>
            </a:endParaRPr>
          </a:p>
          <a:p>
            <a:pPr>
              <a:buClrTx/>
            </a:pPr>
            <a:endParaRPr lang="fr-FR" sz="1050" dirty="0">
              <a:latin typeface="Trebuchet MS" panose="020B0703020202090204" pitchFamily="34" charset="0"/>
            </a:endParaRPr>
          </a:p>
          <a:p>
            <a:pPr marL="171450" indent="-171450">
              <a:buClrTx/>
              <a:buFont typeface="Arial" panose="020B0604020202020204" pitchFamily="34" charset="0"/>
              <a:buChar char="•"/>
            </a:pPr>
            <a:r>
              <a:rPr lang="fr-FR" sz="1050" dirty="0" err="1">
                <a:latin typeface="Trebuchet MS" panose="020B0703020202090204" pitchFamily="34" charset="0"/>
              </a:rPr>
              <a:t>Roka</a:t>
            </a:r>
            <a:r>
              <a:rPr lang="fr-FR" sz="1050" dirty="0">
                <a:latin typeface="Trebuchet MS" panose="020B0703020202090204" pitchFamily="34" charset="0"/>
              </a:rPr>
              <a:t>: 8 times on first page</a:t>
            </a:r>
          </a:p>
        </p:txBody>
      </p:sp>
    </p:spTree>
    <p:extLst>
      <p:ext uri="{BB962C8B-B14F-4D97-AF65-F5344CB8AC3E}">
        <p14:creationId xmlns:p14="http://schemas.microsoft.com/office/powerpoint/2010/main" val="1588085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1" name="Google Shape;202;p31">
            <a:extLst>
              <a:ext uri="{FF2B5EF4-FFF2-40B4-BE49-F238E27FC236}">
                <a16:creationId xmlns:a16="http://schemas.microsoft.com/office/drawing/2014/main" id="{CDC151DF-5766-B741-A20B-5A0E134DC6FA}"/>
              </a:ext>
            </a:extLst>
          </p:cNvPr>
          <p:cNvSpPr txBox="1">
            <a:spLocks/>
          </p:cNvSpPr>
          <p:nvPr/>
        </p:nvSpPr>
        <p:spPr>
          <a:xfrm>
            <a:off x="720000" y="451597"/>
            <a:ext cx="8162743"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Reem Kufi"/>
              <a:buNone/>
              <a:tabLst/>
              <a:defRPr/>
            </a:pPr>
            <a:r>
              <a:rPr kumimoji="0" lang="en-CA" sz="2400" b="1" i="0" u="none" strike="noStrike" kern="0" cap="none" spc="0" normalizeH="0" baseline="0" dirty="0">
                <a:ln>
                  <a:noFill/>
                </a:ln>
                <a:solidFill>
                  <a:srgbClr val="2F2F2F"/>
                </a:solidFill>
                <a:effectLst/>
                <a:uLnTx/>
                <a:uFillTx/>
                <a:latin typeface="Reem Kufi"/>
                <a:sym typeface="Reem Kufi"/>
              </a:rPr>
              <a:t>UPDATED SWOT ANALYSIS (1/2)</a:t>
            </a:r>
          </a:p>
        </p:txBody>
      </p:sp>
      <p:sp>
        <p:nvSpPr>
          <p:cNvPr id="32" name="Rectangle 6">
            <a:extLst>
              <a:ext uri="{FF2B5EF4-FFF2-40B4-BE49-F238E27FC236}">
                <a16:creationId xmlns:a16="http://schemas.microsoft.com/office/drawing/2014/main" id="{2DB6A942-8462-AA49-A008-17EB41AB11B4}"/>
              </a:ext>
            </a:extLst>
          </p:cNvPr>
          <p:cNvSpPr/>
          <p:nvPr/>
        </p:nvSpPr>
        <p:spPr>
          <a:xfrm>
            <a:off x="600891" y="1907180"/>
            <a:ext cx="3888000" cy="2880519"/>
          </a:xfrm>
          <a:custGeom>
            <a:avLst/>
            <a:gdLst>
              <a:gd name="connsiteX0" fmla="*/ 0 w 3600000"/>
              <a:gd name="connsiteY0" fmla="*/ 0 h 1620000"/>
              <a:gd name="connsiteX1" fmla="*/ 3600000 w 3600000"/>
              <a:gd name="connsiteY1" fmla="*/ 0 h 1620000"/>
              <a:gd name="connsiteX2" fmla="*/ 3600000 w 3600000"/>
              <a:gd name="connsiteY2" fmla="*/ 1620000 h 1620000"/>
              <a:gd name="connsiteX3" fmla="*/ 0 w 3600000"/>
              <a:gd name="connsiteY3" fmla="*/ 1620000 h 1620000"/>
              <a:gd name="connsiteX4" fmla="*/ 0 w 3600000"/>
              <a:gd name="connsiteY4" fmla="*/ 0 h 1620000"/>
              <a:gd name="connsiteX0" fmla="*/ 521 w 3600521"/>
              <a:gd name="connsiteY0" fmla="*/ 0 h 1620000"/>
              <a:gd name="connsiteX1" fmla="*/ 3600521 w 3600521"/>
              <a:gd name="connsiteY1" fmla="*/ 0 h 1620000"/>
              <a:gd name="connsiteX2" fmla="*/ 3600521 w 3600521"/>
              <a:gd name="connsiteY2" fmla="*/ 1620000 h 1620000"/>
              <a:gd name="connsiteX3" fmla="*/ 521 w 3600521"/>
              <a:gd name="connsiteY3" fmla="*/ 1620000 h 1620000"/>
              <a:gd name="connsiteX4" fmla="*/ 20955 w 3600521"/>
              <a:gd name="connsiteY4" fmla="*/ 797438 h 1620000"/>
              <a:gd name="connsiteX5" fmla="*/ 521 w 3600521"/>
              <a:gd name="connsiteY5" fmla="*/ 0 h 1620000"/>
              <a:gd name="connsiteX0" fmla="*/ 521 w 3600521"/>
              <a:gd name="connsiteY0" fmla="*/ 0 h 1620000"/>
              <a:gd name="connsiteX1" fmla="*/ 3600521 w 3600521"/>
              <a:gd name="connsiteY1" fmla="*/ 0 h 1620000"/>
              <a:gd name="connsiteX2" fmla="*/ 3565345 w 3600521"/>
              <a:gd name="connsiteY2" fmla="*/ 840981 h 1620000"/>
              <a:gd name="connsiteX3" fmla="*/ 3600521 w 3600521"/>
              <a:gd name="connsiteY3" fmla="*/ 1620000 h 1620000"/>
              <a:gd name="connsiteX4" fmla="*/ 521 w 3600521"/>
              <a:gd name="connsiteY4" fmla="*/ 1620000 h 1620000"/>
              <a:gd name="connsiteX5" fmla="*/ 20955 w 3600521"/>
              <a:gd name="connsiteY5" fmla="*/ 797438 h 1620000"/>
              <a:gd name="connsiteX6" fmla="*/ 521 w 3600521"/>
              <a:gd name="connsiteY6" fmla="*/ 0 h 1620000"/>
              <a:gd name="connsiteX0" fmla="*/ 292 w 3600292"/>
              <a:gd name="connsiteY0" fmla="*/ 0 h 1620000"/>
              <a:gd name="connsiteX1" fmla="*/ 3600292 w 3600292"/>
              <a:gd name="connsiteY1" fmla="*/ 0 h 1620000"/>
              <a:gd name="connsiteX2" fmla="*/ 3565116 w 3600292"/>
              <a:gd name="connsiteY2" fmla="*/ 840981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 name="connsiteX0" fmla="*/ 292 w 3600292"/>
              <a:gd name="connsiteY0" fmla="*/ 0 h 1620000"/>
              <a:gd name="connsiteX1" fmla="*/ 3600292 w 3600292"/>
              <a:gd name="connsiteY1" fmla="*/ 0 h 1620000"/>
              <a:gd name="connsiteX2" fmla="*/ 3556407 w 3600292"/>
              <a:gd name="connsiteY2" fmla="*/ 849690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292" h="1620000">
                <a:moveTo>
                  <a:pt x="292" y="0"/>
                </a:moveTo>
                <a:lnTo>
                  <a:pt x="3600292" y="0"/>
                </a:lnTo>
                <a:cubicBezTo>
                  <a:pt x="3597275" y="277424"/>
                  <a:pt x="3559424" y="572266"/>
                  <a:pt x="3556407" y="849690"/>
                </a:cubicBezTo>
                <a:lnTo>
                  <a:pt x="3600292" y="1620000"/>
                </a:lnTo>
                <a:lnTo>
                  <a:pt x="292" y="1620000"/>
                </a:lnTo>
                <a:cubicBezTo>
                  <a:pt x="-4508" y="1345813"/>
                  <a:pt x="51652" y="1080333"/>
                  <a:pt x="46852" y="806146"/>
                </a:cubicBezTo>
                <a:lnTo>
                  <a:pt x="292" y="0"/>
                </a:lnTo>
                <a:close/>
              </a:path>
            </a:pathLst>
          </a:custGeom>
          <a:solidFill>
            <a:srgbClr val="FEE7DD"/>
          </a:solidFill>
          <a:ln>
            <a:noFill/>
          </a:ln>
          <a:effectLst>
            <a:outerShdw blurRad="50800" dist="12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33" name="Rectangle 6">
            <a:extLst>
              <a:ext uri="{FF2B5EF4-FFF2-40B4-BE49-F238E27FC236}">
                <a16:creationId xmlns:a16="http://schemas.microsoft.com/office/drawing/2014/main" id="{269245D4-204E-CE45-AD41-986B3287989E}"/>
              </a:ext>
            </a:extLst>
          </p:cNvPr>
          <p:cNvSpPr/>
          <p:nvPr/>
        </p:nvSpPr>
        <p:spPr>
          <a:xfrm>
            <a:off x="4719702" y="1907180"/>
            <a:ext cx="3888000" cy="2880519"/>
          </a:xfrm>
          <a:custGeom>
            <a:avLst/>
            <a:gdLst>
              <a:gd name="connsiteX0" fmla="*/ 0 w 3600000"/>
              <a:gd name="connsiteY0" fmla="*/ 0 h 1620000"/>
              <a:gd name="connsiteX1" fmla="*/ 3600000 w 3600000"/>
              <a:gd name="connsiteY1" fmla="*/ 0 h 1620000"/>
              <a:gd name="connsiteX2" fmla="*/ 3600000 w 3600000"/>
              <a:gd name="connsiteY2" fmla="*/ 1620000 h 1620000"/>
              <a:gd name="connsiteX3" fmla="*/ 0 w 3600000"/>
              <a:gd name="connsiteY3" fmla="*/ 1620000 h 1620000"/>
              <a:gd name="connsiteX4" fmla="*/ 0 w 3600000"/>
              <a:gd name="connsiteY4" fmla="*/ 0 h 1620000"/>
              <a:gd name="connsiteX0" fmla="*/ 521 w 3600521"/>
              <a:gd name="connsiteY0" fmla="*/ 0 h 1620000"/>
              <a:gd name="connsiteX1" fmla="*/ 3600521 w 3600521"/>
              <a:gd name="connsiteY1" fmla="*/ 0 h 1620000"/>
              <a:gd name="connsiteX2" fmla="*/ 3600521 w 3600521"/>
              <a:gd name="connsiteY2" fmla="*/ 1620000 h 1620000"/>
              <a:gd name="connsiteX3" fmla="*/ 521 w 3600521"/>
              <a:gd name="connsiteY3" fmla="*/ 1620000 h 1620000"/>
              <a:gd name="connsiteX4" fmla="*/ 20955 w 3600521"/>
              <a:gd name="connsiteY4" fmla="*/ 797438 h 1620000"/>
              <a:gd name="connsiteX5" fmla="*/ 521 w 3600521"/>
              <a:gd name="connsiteY5" fmla="*/ 0 h 1620000"/>
              <a:gd name="connsiteX0" fmla="*/ 521 w 3600521"/>
              <a:gd name="connsiteY0" fmla="*/ 0 h 1620000"/>
              <a:gd name="connsiteX1" fmla="*/ 3600521 w 3600521"/>
              <a:gd name="connsiteY1" fmla="*/ 0 h 1620000"/>
              <a:gd name="connsiteX2" fmla="*/ 3565345 w 3600521"/>
              <a:gd name="connsiteY2" fmla="*/ 840981 h 1620000"/>
              <a:gd name="connsiteX3" fmla="*/ 3600521 w 3600521"/>
              <a:gd name="connsiteY3" fmla="*/ 1620000 h 1620000"/>
              <a:gd name="connsiteX4" fmla="*/ 521 w 3600521"/>
              <a:gd name="connsiteY4" fmla="*/ 1620000 h 1620000"/>
              <a:gd name="connsiteX5" fmla="*/ 20955 w 3600521"/>
              <a:gd name="connsiteY5" fmla="*/ 797438 h 1620000"/>
              <a:gd name="connsiteX6" fmla="*/ 521 w 3600521"/>
              <a:gd name="connsiteY6" fmla="*/ 0 h 1620000"/>
              <a:gd name="connsiteX0" fmla="*/ 292 w 3600292"/>
              <a:gd name="connsiteY0" fmla="*/ 0 h 1620000"/>
              <a:gd name="connsiteX1" fmla="*/ 3600292 w 3600292"/>
              <a:gd name="connsiteY1" fmla="*/ 0 h 1620000"/>
              <a:gd name="connsiteX2" fmla="*/ 3565116 w 3600292"/>
              <a:gd name="connsiteY2" fmla="*/ 840981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 name="connsiteX0" fmla="*/ 292 w 3600292"/>
              <a:gd name="connsiteY0" fmla="*/ 0 h 1620000"/>
              <a:gd name="connsiteX1" fmla="*/ 3600292 w 3600292"/>
              <a:gd name="connsiteY1" fmla="*/ 0 h 1620000"/>
              <a:gd name="connsiteX2" fmla="*/ 3556407 w 3600292"/>
              <a:gd name="connsiteY2" fmla="*/ 849690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292" h="1620000">
                <a:moveTo>
                  <a:pt x="292" y="0"/>
                </a:moveTo>
                <a:lnTo>
                  <a:pt x="3600292" y="0"/>
                </a:lnTo>
                <a:cubicBezTo>
                  <a:pt x="3597275" y="277424"/>
                  <a:pt x="3559424" y="572266"/>
                  <a:pt x="3556407" y="849690"/>
                </a:cubicBezTo>
                <a:lnTo>
                  <a:pt x="3600292" y="1620000"/>
                </a:lnTo>
                <a:lnTo>
                  <a:pt x="292" y="1620000"/>
                </a:lnTo>
                <a:cubicBezTo>
                  <a:pt x="-4508" y="1345813"/>
                  <a:pt x="51652" y="1080333"/>
                  <a:pt x="46852" y="806146"/>
                </a:cubicBezTo>
                <a:lnTo>
                  <a:pt x="292" y="0"/>
                </a:lnTo>
                <a:close/>
              </a:path>
            </a:pathLst>
          </a:custGeom>
          <a:solidFill>
            <a:srgbClr val="FEE7DD"/>
          </a:solidFill>
          <a:ln>
            <a:noFill/>
          </a:ln>
          <a:effectLst>
            <a:outerShdw blurRad="50800" dist="12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29" name="ZoneTexte 28">
            <a:extLst>
              <a:ext uri="{FF2B5EF4-FFF2-40B4-BE49-F238E27FC236}">
                <a16:creationId xmlns:a16="http://schemas.microsoft.com/office/drawing/2014/main" id="{7590D02D-7740-AF47-82C8-38BA2E655DFF}"/>
              </a:ext>
            </a:extLst>
          </p:cNvPr>
          <p:cNvSpPr txBox="1"/>
          <p:nvPr/>
        </p:nvSpPr>
        <p:spPr>
          <a:xfrm>
            <a:off x="820375" y="1977897"/>
            <a:ext cx="974947" cy="307777"/>
          </a:xfrm>
          <a:prstGeom prst="rect">
            <a:avLst/>
          </a:prstGeom>
          <a:noFill/>
        </p:spPr>
        <p:txBody>
          <a:bodyPr wrap="none" rtlCol="0">
            <a:spAutoFit/>
          </a:bodyPr>
          <a:lstStyle/>
          <a:p>
            <a:r>
              <a:rPr lang="en-GB" b="1" dirty="0">
                <a:solidFill>
                  <a:srgbClr val="D27130"/>
                </a:solidFill>
                <a:latin typeface="Trebuchet MS" panose="020B0703020202090204" pitchFamily="34" charset="0"/>
              </a:rPr>
              <a:t>Strengths</a:t>
            </a:r>
          </a:p>
        </p:txBody>
      </p:sp>
      <p:sp>
        <p:nvSpPr>
          <p:cNvPr id="31" name="Rectangle 30">
            <a:extLst>
              <a:ext uri="{FF2B5EF4-FFF2-40B4-BE49-F238E27FC236}">
                <a16:creationId xmlns:a16="http://schemas.microsoft.com/office/drawing/2014/main" id="{F703B9CB-CCFC-B04A-9A6D-F66C5A97AF13}"/>
              </a:ext>
            </a:extLst>
          </p:cNvPr>
          <p:cNvSpPr/>
          <p:nvPr/>
        </p:nvSpPr>
        <p:spPr>
          <a:xfrm>
            <a:off x="5775735" y="3869002"/>
            <a:ext cx="2711588" cy="769441"/>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Access means</a:t>
            </a:r>
            <a:r>
              <a:rPr lang="en-US" sz="1100" dirty="0">
                <a:solidFill>
                  <a:schemeClr val="tx2">
                    <a:lumMod val="50000"/>
                  </a:schemeClr>
                </a:solidFill>
                <a:latin typeface="Trebuchet MS" panose="020B0703020202090204" pitchFamily="34" charset="0"/>
              </a:rPr>
              <a:t>: the restaurant &amp; bar are on the 37</a:t>
            </a:r>
            <a:r>
              <a:rPr lang="en-US" sz="1100" baseline="30000" dirty="0">
                <a:solidFill>
                  <a:schemeClr val="tx2">
                    <a:lumMod val="50000"/>
                  </a:schemeClr>
                </a:solidFill>
                <a:latin typeface="Trebuchet MS" panose="020B0703020202090204" pitchFamily="34" charset="0"/>
              </a:rPr>
              <a:t>th</a:t>
            </a:r>
            <a:r>
              <a:rPr lang="en-US" sz="1100" dirty="0">
                <a:solidFill>
                  <a:schemeClr val="tx2">
                    <a:lumMod val="50000"/>
                  </a:schemeClr>
                </a:solidFill>
                <a:latin typeface="Trebuchet MS" panose="020B0703020202090204" pitchFamily="34" charset="0"/>
              </a:rPr>
              <a:t> and 38</a:t>
            </a:r>
            <a:r>
              <a:rPr lang="en-US" sz="1100" baseline="30000" dirty="0">
                <a:solidFill>
                  <a:schemeClr val="tx2">
                    <a:lumMod val="50000"/>
                  </a:schemeClr>
                </a:solidFill>
                <a:latin typeface="Trebuchet MS" panose="020B0703020202090204" pitchFamily="34" charset="0"/>
              </a:rPr>
              <a:t>th</a:t>
            </a:r>
            <a:r>
              <a:rPr lang="en-US" sz="1100" dirty="0">
                <a:solidFill>
                  <a:schemeClr val="tx2">
                    <a:lumMod val="50000"/>
                  </a:schemeClr>
                </a:solidFill>
                <a:latin typeface="Trebuchet MS" panose="020B0703020202090204" pitchFamily="34" charset="0"/>
              </a:rPr>
              <a:t> floor of a hotel, which requires additional marketing efforts so that clients find them easily</a:t>
            </a:r>
          </a:p>
        </p:txBody>
      </p:sp>
      <p:sp>
        <p:nvSpPr>
          <p:cNvPr id="50" name="ZoneTexte 49">
            <a:extLst>
              <a:ext uri="{FF2B5EF4-FFF2-40B4-BE49-F238E27FC236}">
                <a16:creationId xmlns:a16="http://schemas.microsoft.com/office/drawing/2014/main" id="{C6F8228B-83D1-E54A-84A3-158A4FDD3668}"/>
              </a:ext>
            </a:extLst>
          </p:cNvPr>
          <p:cNvSpPr txBox="1"/>
          <p:nvPr/>
        </p:nvSpPr>
        <p:spPr>
          <a:xfrm>
            <a:off x="4907319" y="1982465"/>
            <a:ext cx="1181734" cy="307777"/>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D27130"/>
                </a:solidFill>
                <a:latin typeface="Trebuchet MS" panose="020B0703020202090204" pitchFamily="34" charset="0"/>
              </a:defRPr>
            </a:lvl1pPr>
          </a:lstStyle>
          <a:p>
            <a:r>
              <a:rPr lang="en-GB" dirty="0"/>
              <a:t>Weaknesses</a:t>
            </a:r>
          </a:p>
        </p:txBody>
      </p:sp>
      <p:sp>
        <p:nvSpPr>
          <p:cNvPr id="53" name="Rectangle 52">
            <a:extLst>
              <a:ext uri="{FF2B5EF4-FFF2-40B4-BE49-F238E27FC236}">
                <a16:creationId xmlns:a16="http://schemas.microsoft.com/office/drawing/2014/main" id="{B48EA5AF-868C-164D-A0C0-C33038634589}"/>
              </a:ext>
            </a:extLst>
          </p:cNvPr>
          <p:cNvSpPr/>
          <p:nvPr/>
        </p:nvSpPr>
        <p:spPr>
          <a:xfrm>
            <a:off x="1613332" y="2405558"/>
            <a:ext cx="2616926" cy="600164"/>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Flexibility</a:t>
            </a:r>
            <a:r>
              <a:rPr lang="en-US" sz="1100" dirty="0">
                <a:solidFill>
                  <a:schemeClr val="tx2">
                    <a:lumMod val="50000"/>
                  </a:schemeClr>
                </a:solidFill>
                <a:latin typeface="Trebuchet MS" panose="020B0703020202090204" pitchFamily="34" charset="0"/>
              </a:rPr>
              <a:t>: the menu changes regularly and offers local food, which was an important point in our findings</a:t>
            </a:r>
          </a:p>
        </p:txBody>
      </p:sp>
      <p:sp>
        <p:nvSpPr>
          <p:cNvPr id="54" name="Rectangle 53">
            <a:extLst>
              <a:ext uri="{FF2B5EF4-FFF2-40B4-BE49-F238E27FC236}">
                <a16:creationId xmlns:a16="http://schemas.microsoft.com/office/drawing/2014/main" id="{929C2040-98DF-C04A-A7E3-6CCCB18242D0}"/>
              </a:ext>
            </a:extLst>
          </p:cNvPr>
          <p:cNvSpPr/>
          <p:nvPr/>
        </p:nvSpPr>
        <p:spPr>
          <a:xfrm>
            <a:off x="1605400" y="3930244"/>
            <a:ext cx="2616926" cy="600164"/>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Staff quality</a:t>
            </a:r>
            <a:r>
              <a:rPr lang="en-US" sz="1100" dirty="0">
                <a:solidFill>
                  <a:schemeClr val="tx2">
                    <a:lumMod val="50000"/>
                  </a:schemeClr>
                </a:solidFill>
                <a:latin typeface="Trebuchet MS" panose="020B0703020202090204" pitchFamily="34" charset="0"/>
              </a:rPr>
              <a:t>: experienced French chef Guillaume </a:t>
            </a:r>
            <a:r>
              <a:rPr lang="en-US" sz="1100" dirty="0" err="1">
                <a:solidFill>
                  <a:schemeClr val="tx2">
                    <a:lumMod val="50000"/>
                  </a:schemeClr>
                </a:solidFill>
                <a:latin typeface="Trebuchet MS" panose="020B0703020202090204" pitchFamily="34" charset="0"/>
              </a:rPr>
              <a:t>Gillan</a:t>
            </a:r>
            <a:r>
              <a:rPr lang="en-US" sz="1100" dirty="0">
                <a:solidFill>
                  <a:schemeClr val="tx2">
                    <a:lumMod val="50000"/>
                  </a:schemeClr>
                </a:solidFill>
                <a:latin typeface="Trebuchet MS" panose="020B0703020202090204" pitchFamily="34" charset="0"/>
              </a:rPr>
              <a:t> is in charge of the kitchen</a:t>
            </a:r>
          </a:p>
        </p:txBody>
      </p:sp>
      <p:sp>
        <p:nvSpPr>
          <p:cNvPr id="55" name="Rectangle 54" descr="Handshake">
            <a:extLst>
              <a:ext uri="{FF2B5EF4-FFF2-40B4-BE49-F238E27FC236}">
                <a16:creationId xmlns:a16="http://schemas.microsoft.com/office/drawing/2014/main" id="{4ADD643E-B1F4-E549-A320-FC89D89B0FD8}"/>
              </a:ext>
            </a:extLst>
          </p:cNvPr>
          <p:cNvSpPr>
            <a:spLocks noChangeAspect="1"/>
          </p:cNvSpPr>
          <p:nvPr/>
        </p:nvSpPr>
        <p:spPr>
          <a:xfrm>
            <a:off x="828327" y="3873667"/>
            <a:ext cx="612598" cy="612000"/>
          </a:xfrm>
          <a:prstGeom prst="rect">
            <a:avLst/>
          </a:pr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6" name="Rectangle 55" descr="Fork and knife">
            <a:extLst>
              <a:ext uri="{FF2B5EF4-FFF2-40B4-BE49-F238E27FC236}">
                <a16:creationId xmlns:a16="http://schemas.microsoft.com/office/drawing/2014/main" id="{55E2DE23-E5AF-5847-9797-57BD6B52F9DD}"/>
              </a:ext>
            </a:extLst>
          </p:cNvPr>
          <p:cNvSpPr>
            <a:spLocks noChangeAspect="1"/>
          </p:cNvSpPr>
          <p:nvPr/>
        </p:nvSpPr>
        <p:spPr>
          <a:xfrm>
            <a:off x="878028" y="2453640"/>
            <a:ext cx="504493" cy="504000"/>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2" name="Rectangle 41">
            <a:extLst>
              <a:ext uri="{FF2B5EF4-FFF2-40B4-BE49-F238E27FC236}">
                <a16:creationId xmlns:a16="http://schemas.microsoft.com/office/drawing/2014/main" id="{C0830BD4-29DD-0C4F-BEF2-6D540013877E}"/>
              </a:ext>
            </a:extLst>
          </p:cNvPr>
          <p:cNvSpPr/>
          <p:nvPr/>
        </p:nvSpPr>
        <p:spPr>
          <a:xfrm>
            <a:off x="1605399" y="3147880"/>
            <a:ext cx="2744219" cy="600164"/>
          </a:xfrm>
          <a:prstGeom prst="rect">
            <a:avLst/>
          </a:prstGeom>
        </p:spPr>
        <p:txBody>
          <a:bodyPr wrap="square">
            <a:spAutoFit/>
          </a:bodyPr>
          <a:lstStyle/>
          <a:p>
            <a:r>
              <a:rPr lang="en-US" sz="1100" b="1" i="1" dirty="0">
                <a:solidFill>
                  <a:schemeClr val="tx2">
                    <a:lumMod val="50000"/>
                  </a:schemeClr>
                </a:solidFill>
                <a:latin typeface="Trebuchet MS" panose="020B0703020202090204" pitchFamily="34" charset="0"/>
              </a:rPr>
              <a:t>Client experience</a:t>
            </a:r>
            <a:r>
              <a:rPr lang="en-US" sz="1100" dirty="0">
                <a:solidFill>
                  <a:schemeClr val="tx2">
                    <a:lumMod val="50000"/>
                  </a:schemeClr>
                </a:solidFill>
                <a:latin typeface="Trebuchet MS" panose="020B0703020202090204" pitchFamily="34" charset="0"/>
              </a:rPr>
              <a:t>: the live music events and the breathtaking rooftop view are strong competitive advantages</a:t>
            </a:r>
            <a:endParaRPr lang="en-GB" sz="1100" dirty="0">
              <a:solidFill>
                <a:schemeClr val="tx2">
                  <a:lumMod val="50000"/>
                </a:schemeClr>
              </a:solidFill>
              <a:latin typeface="Trebuchet MS" panose="020B0703020202090204" pitchFamily="34" charset="0"/>
            </a:endParaRPr>
          </a:p>
        </p:txBody>
      </p:sp>
      <p:sp>
        <p:nvSpPr>
          <p:cNvPr id="58" name="Rectangle 57" descr="Earth Globe Americas">
            <a:extLst>
              <a:ext uri="{FF2B5EF4-FFF2-40B4-BE49-F238E27FC236}">
                <a16:creationId xmlns:a16="http://schemas.microsoft.com/office/drawing/2014/main" id="{2CFCB7F2-BB33-E946-AF93-1EB7FFF9C58D}"/>
              </a:ext>
            </a:extLst>
          </p:cNvPr>
          <p:cNvSpPr>
            <a:spLocks noChangeAspect="1"/>
          </p:cNvSpPr>
          <p:nvPr/>
        </p:nvSpPr>
        <p:spPr>
          <a:xfrm>
            <a:off x="882454" y="3066496"/>
            <a:ext cx="522101" cy="648000"/>
          </a:xfrm>
          <a:prstGeom prst="rect">
            <a:avLst/>
          </a:prstGeom>
          <a: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127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9" name="Rectangle 58">
            <a:extLst>
              <a:ext uri="{FF2B5EF4-FFF2-40B4-BE49-F238E27FC236}">
                <a16:creationId xmlns:a16="http://schemas.microsoft.com/office/drawing/2014/main" id="{FC78A384-7F85-D546-B2AA-DB57CEEB0D81}"/>
              </a:ext>
            </a:extLst>
          </p:cNvPr>
          <p:cNvSpPr/>
          <p:nvPr/>
        </p:nvSpPr>
        <p:spPr>
          <a:xfrm>
            <a:off x="5774275" y="2349063"/>
            <a:ext cx="2652086" cy="769441"/>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Brand identity</a:t>
            </a:r>
            <a:r>
              <a:rPr lang="en-US" sz="1100" dirty="0">
                <a:solidFill>
                  <a:schemeClr val="tx2">
                    <a:lumMod val="50000"/>
                  </a:schemeClr>
                </a:solidFill>
                <a:latin typeface="Trebuchet MS" panose="020B0703020202090204" pitchFamily="34" charset="0"/>
              </a:rPr>
              <a:t>: compared to top competitors, the restaurant isn’t focused on a specific cuisine and has a more common ‘modern’ atmosphere</a:t>
            </a:r>
          </a:p>
        </p:txBody>
      </p:sp>
      <p:sp>
        <p:nvSpPr>
          <p:cNvPr id="60" name="Rectangle 59">
            <a:extLst>
              <a:ext uri="{FF2B5EF4-FFF2-40B4-BE49-F238E27FC236}">
                <a16:creationId xmlns:a16="http://schemas.microsoft.com/office/drawing/2014/main" id="{E310B888-FAAC-EA4C-A324-47F1F146AAD6}"/>
              </a:ext>
            </a:extLst>
          </p:cNvPr>
          <p:cNvSpPr/>
          <p:nvPr/>
        </p:nvSpPr>
        <p:spPr>
          <a:xfrm>
            <a:off x="5774275" y="3185346"/>
            <a:ext cx="2799374" cy="600164"/>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Online presence and experience</a:t>
            </a:r>
            <a:r>
              <a:rPr lang="en-US" sz="1100" dirty="0">
                <a:solidFill>
                  <a:schemeClr val="tx2">
                    <a:lumMod val="50000"/>
                  </a:schemeClr>
                </a:solidFill>
                <a:latin typeface="Trebuchet MS" panose="020B0703020202090204" pitchFamily="34" charset="0"/>
              </a:rPr>
              <a:t>: presence on Instagram and user website experience are behind competition</a:t>
            </a:r>
          </a:p>
        </p:txBody>
      </p:sp>
      <p:sp>
        <p:nvSpPr>
          <p:cNvPr id="61" name="Rectangle 60" descr="Bâtiment">
            <a:extLst>
              <a:ext uri="{FF2B5EF4-FFF2-40B4-BE49-F238E27FC236}">
                <a16:creationId xmlns:a16="http://schemas.microsoft.com/office/drawing/2014/main" id="{241DDF28-A72A-CD49-A538-D51776E9FF9A}"/>
              </a:ext>
            </a:extLst>
          </p:cNvPr>
          <p:cNvSpPr>
            <a:spLocks noChangeAspect="1"/>
          </p:cNvSpPr>
          <p:nvPr/>
        </p:nvSpPr>
        <p:spPr>
          <a:xfrm>
            <a:off x="5054650" y="3951617"/>
            <a:ext cx="509356" cy="540000"/>
          </a:xfrm>
          <a:prstGeom prst="rect">
            <a:avLst/>
          </a:prstGeom>
          <a: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a:blipFill>
          <a:ln w="127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2" name="ZoneTexte 61">
            <a:extLst>
              <a:ext uri="{FF2B5EF4-FFF2-40B4-BE49-F238E27FC236}">
                <a16:creationId xmlns:a16="http://schemas.microsoft.com/office/drawing/2014/main" id="{8C80DDF2-99A3-5247-BDD8-AD641C9978BE}"/>
              </a:ext>
            </a:extLst>
          </p:cNvPr>
          <p:cNvSpPr txBox="1"/>
          <p:nvPr/>
        </p:nvSpPr>
        <p:spPr>
          <a:xfrm>
            <a:off x="641924" y="1474507"/>
            <a:ext cx="8040521" cy="261610"/>
          </a:xfrm>
          <a:prstGeom prst="rect">
            <a:avLst/>
          </a:prstGeom>
          <a:noFill/>
        </p:spPr>
        <p:txBody>
          <a:bodyPr wrap="square" rtlCol="0">
            <a:spAutoFit/>
          </a:bodyPr>
          <a:lstStyle/>
          <a:p>
            <a:pPr marL="171450" indent="-171450">
              <a:buFont typeface="Wingdings" pitchFamily="2" charset="2"/>
              <a:buChar char="Ø"/>
            </a:pPr>
            <a:r>
              <a:rPr lang="en-GB" sz="1100" dirty="0">
                <a:latin typeface="Trebuchet MS" panose="020B0703020202090204" pitchFamily="34" charset="0"/>
              </a:rPr>
              <a:t>Based on this new business research, we were able to </a:t>
            </a:r>
            <a:r>
              <a:rPr lang="en-GB" sz="1100" b="1" dirty="0">
                <a:latin typeface="Trebuchet MS" panose="020B0703020202090204" pitchFamily="34" charset="0"/>
              </a:rPr>
              <a:t>update the SWOT analysis </a:t>
            </a:r>
            <a:r>
              <a:rPr lang="en-GB" sz="1100" dirty="0">
                <a:latin typeface="Trebuchet MS" panose="020B0703020202090204" pitchFamily="34" charset="0"/>
              </a:rPr>
              <a:t>from our intermediate presentation:</a:t>
            </a:r>
          </a:p>
        </p:txBody>
      </p:sp>
      <p:pic>
        <p:nvPicPr>
          <p:cNvPr id="45" name="Image 44">
            <a:extLst>
              <a:ext uri="{FF2B5EF4-FFF2-40B4-BE49-F238E27FC236}">
                <a16:creationId xmlns:a16="http://schemas.microsoft.com/office/drawing/2014/main" id="{476BE078-7367-B446-BC6F-8F0717F5550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53610" y="2374236"/>
            <a:ext cx="686526" cy="686526"/>
          </a:xfrm>
          <a:prstGeom prst="rect">
            <a:avLst/>
          </a:prstGeom>
        </p:spPr>
      </p:pic>
      <p:pic>
        <p:nvPicPr>
          <p:cNvPr id="46" name="Image 45">
            <a:extLst>
              <a:ext uri="{FF2B5EF4-FFF2-40B4-BE49-F238E27FC236}">
                <a16:creationId xmlns:a16="http://schemas.microsoft.com/office/drawing/2014/main" id="{C2763B71-11C0-4946-9DAF-96ECB2C30B7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05732" y="3261743"/>
            <a:ext cx="407192" cy="407192"/>
          </a:xfrm>
          <a:prstGeom prst="rect">
            <a:avLst/>
          </a:prstGeom>
        </p:spPr>
      </p:pic>
    </p:spTree>
    <p:extLst>
      <p:ext uri="{BB962C8B-B14F-4D97-AF65-F5344CB8AC3E}">
        <p14:creationId xmlns:p14="http://schemas.microsoft.com/office/powerpoint/2010/main" val="30772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1" name="Google Shape;202;p31">
            <a:extLst>
              <a:ext uri="{FF2B5EF4-FFF2-40B4-BE49-F238E27FC236}">
                <a16:creationId xmlns:a16="http://schemas.microsoft.com/office/drawing/2014/main" id="{CDC151DF-5766-B741-A20B-5A0E134DC6FA}"/>
              </a:ext>
            </a:extLst>
          </p:cNvPr>
          <p:cNvSpPr txBox="1">
            <a:spLocks/>
          </p:cNvSpPr>
          <p:nvPr/>
        </p:nvSpPr>
        <p:spPr>
          <a:xfrm>
            <a:off x="720000" y="451597"/>
            <a:ext cx="8162743"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Reem Kufi"/>
              <a:buNone/>
              <a:tabLst/>
              <a:defRPr/>
            </a:pPr>
            <a:r>
              <a:rPr kumimoji="0" lang="en-CA" sz="2400" b="1" i="0" u="none" strike="noStrike" kern="0" cap="none" spc="0" normalizeH="0" baseline="0" dirty="0">
                <a:ln>
                  <a:noFill/>
                </a:ln>
                <a:solidFill>
                  <a:srgbClr val="2F2F2F"/>
                </a:solidFill>
                <a:effectLst/>
                <a:uLnTx/>
                <a:uFillTx/>
                <a:latin typeface="Reem Kufi"/>
                <a:sym typeface="Reem Kufi"/>
              </a:rPr>
              <a:t>UPDATED SWOT ANALYSIS (2/2)</a:t>
            </a:r>
          </a:p>
        </p:txBody>
      </p:sp>
      <p:sp>
        <p:nvSpPr>
          <p:cNvPr id="32" name="Rectangle 6">
            <a:extLst>
              <a:ext uri="{FF2B5EF4-FFF2-40B4-BE49-F238E27FC236}">
                <a16:creationId xmlns:a16="http://schemas.microsoft.com/office/drawing/2014/main" id="{2DB6A942-8462-AA49-A008-17EB41AB11B4}"/>
              </a:ext>
            </a:extLst>
          </p:cNvPr>
          <p:cNvSpPr/>
          <p:nvPr/>
        </p:nvSpPr>
        <p:spPr>
          <a:xfrm>
            <a:off x="600891" y="1492910"/>
            <a:ext cx="3888000" cy="2704609"/>
          </a:xfrm>
          <a:custGeom>
            <a:avLst/>
            <a:gdLst>
              <a:gd name="connsiteX0" fmla="*/ 0 w 3600000"/>
              <a:gd name="connsiteY0" fmla="*/ 0 h 1620000"/>
              <a:gd name="connsiteX1" fmla="*/ 3600000 w 3600000"/>
              <a:gd name="connsiteY1" fmla="*/ 0 h 1620000"/>
              <a:gd name="connsiteX2" fmla="*/ 3600000 w 3600000"/>
              <a:gd name="connsiteY2" fmla="*/ 1620000 h 1620000"/>
              <a:gd name="connsiteX3" fmla="*/ 0 w 3600000"/>
              <a:gd name="connsiteY3" fmla="*/ 1620000 h 1620000"/>
              <a:gd name="connsiteX4" fmla="*/ 0 w 3600000"/>
              <a:gd name="connsiteY4" fmla="*/ 0 h 1620000"/>
              <a:gd name="connsiteX0" fmla="*/ 521 w 3600521"/>
              <a:gd name="connsiteY0" fmla="*/ 0 h 1620000"/>
              <a:gd name="connsiteX1" fmla="*/ 3600521 w 3600521"/>
              <a:gd name="connsiteY1" fmla="*/ 0 h 1620000"/>
              <a:gd name="connsiteX2" fmla="*/ 3600521 w 3600521"/>
              <a:gd name="connsiteY2" fmla="*/ 1620000 h 1620000"/>
              <a:gd name="connsiteX3" fmla="*/ 521 w 3600521"/>
              <a:gd name="connsiteY3" fmla="*/ 1620000 h 1620000"/>
              <a:gd name="connsiteX4" fmla="*/ 20955 w 3600521"/>
              <a:gd name="connsiteY4" fmla="*/ 797438 h 1620000"/>
              <a:gd name="connsiteX5" fmla="*/ 521 w 3600521"/>
              <a:gd name="connsiteY5" fmla="*/ 0 h 1620000"/>
              <a:gd name="connsiteX0" fmla="*/ 521 w 3600521"/>
              <a:gd name="connsiteY0" fmla="*/ 0 h 1620000"/>
              <a:gd name="connsiteX1" fmla="*/ 3600521 w 3600521"/>
              <a:gd name="connsiteY1" fmla="*/ 0 h 1620000"/>
              <a:gd name="connsiteX2" fmla="*/ 3565345 w 3600521"/>
              <a:gd name="connsiteY2" fmla="*/ 840981 h 1620000"/>
              <a:gd name="connsiteX3" fmla="*/ 3600521 w 3600521"/>
              <a:gd name="connsiteY3" fmla="*/ 1620000 h 1620000"/>
              <a:gd name="connsiteX4" fmla="*/ 521 w 3600521"/>
              <a:gd name="connsiteY4" fmla="*/ 1620000 h 1620000"/>
              <a:gd name="connsiteX5" fmla="*/ 20955 w 3600521"/>
              <a:gd name="connsiteY5" fmla="*/ 797438 h 1620000"/>
              <a:gd name="connsiteX6" fmla="*/ 521 w 3600521"/>
              <a:gd name="connsiteY6" fmla="*/ 0 h 1620000"/>
              <a:gd name="connsiteX0" fmla="*/ 292 w 3600292"/>
              <a:gd name="connsiteY0" fmla="*/ 0 h 1620000"/>
              <a:gd name="connsiteX1" fmla="*/ 3600292 w 3600292"/>
              <a:gd name="connsiteY1" fmla="*/ 0 h 1620000"/>
              <a:gd name="connsiteX2" fmla="*/ 3565116 w 3600292"/>
              <a:gd name="connsiteY2" fmla="*/ 840981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 name="connsiteX0" fmla="*/ 292 w 3600292"/>
              <a:gd name="connsiteY0" fmla="*/ 0 h 1620000"/>
              <a:gd name="connsiteX1" fmla="*/ 3600292 w 3600292"/>
              <a:gd name="connsiteY1" fmla="*/ 0 h 1620000"/>
              <a:gd name="connsiteX2" fmla="*/ 3556407 w 3600292"/>
              <a:gd name="connsiteY2" fmla="*/ 849690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292" h="1620000">
                <a:moveTo>
                  <a:pt x="292" y="0"/>
                </a:moveTo>
                <a:lnTo>
                  <a:pt x="3600292" y="0"/>
                </a:lnTo>
                <a:cubicBezTo>
                  <a:pt x="3597275" y="277424"/>
                  <a:pt x="3559424" y="572266"/>
                  <a:pt x="3556407" y="849690"/>
                </a:cubicBezTo>
                <a:lnTo>
                  <a:pt x="3600292" y="1620000"/>
                </a:lnTo>
                <a:lnTo>
                  <a:pt x="292" y="1620000"/>
                </a:lnTo>
                <a:cubicBezTo>
                  <a:pt x="-4508" y="1345813"/>
                  <a:pt x="51652" y="1080333"/>
                  <a:pt x="46852" y="806146"/>
                </a:cubicBezTo>
                <a:lnTo>
                  <a:pt x="292" y="0"/>
                </a:lnTo>
                <a:close/>
              </a:path>
            </a:pathLst>
          </a:custGeom>
          <a:solidFill>
            <a:srgbClr val="FEE7DD"/>
          </a:solidFill>
          <a:ln>
            <a:noFill/>
          </a:ln>
          <a:effectLst>
            <a:outerShdw blurRad="50800" dist="12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33" name="Rectangle 6">
            <a:extLst>
              <a:ext uri="{FF2B5EF4-FFF2-40B4-BE49-F238E27FC236}">
                <a16:creationId xmlns:a16="http://schemas.microsoft.com/office/drawing/2014/main" id="{269245D4-204E-CE45-AD41-986B3287989E}"/>
              </a:ext>
            </a:extLst>
          </p:cNvPr>
          <p:cNvSpPr/>
          <p:nvPr/>
        </p:nvSpPr>
        <p:spPr>
          <a:xfrm>
            <a:off x="4719702" y="1492910"/>
            <a:ext cx="3888000" cy="2704609"/>
          </a:xfrm>
          <a:custGeom>
            <a:avLst/>
            <a:gdLst>
              <a:gd name="connsiteX0" fmla="*/ 0 w 3600000"/>
              <a:gd name="connsiteY0" fmla="*/ 0 h 1620000"/>
              <a:gd name="connsiteX1" fmla="*/ 3600000 w 3600000"/>
              <a:gd name="connsiteY1" fmla="*/ 0 h 1620000"/>
              <a:gd name="connsiteX2" fmla="*/ 3600000 w 3600000"/>
              <a:gd name="connsiteY2" fmla="*/ 1620000 h 1620000"/>
              <a:gd name="connsiteX3" fmla="*/ 0 w 3600000"/>
              <a:gd name="connsiteY3" fmla="*/ 1620000 h 1620000"/>
              <a:gd name="connsiteX4" fmla="*/ 0 w 3600000"/>
              <a:gd name="connsiteY4" fmla="*/ 0 h 1620000"/>
              <a:gd name="connsiteX0" fmla="*/ 521 w 3600521"/>
              <a:gd name="connsiteY0" fmla="*/ 0 h 1620000"/>
              <a:gd name="connsiteX1" fmla="*/ 3600521 w 3600521"/>
              <a:gd name="connsiteY1" fmla="*/ 0 h 1620000"/>
              <a:gd name="connsiteX2" fmla="*/ 3600521 w 3600521"/>
              <a:gd name="connsiteY2" fmla="*/ 1620000 h 1620000"/>
              <a:gd name="connsiteX3" fmla="*/ 521 w 3600521"/>
              <a:gd name="connsiteY3" fmla="*/ 1620000 h 1620000"/>
              <a:gd name="connsiteX4" fmla="*/ 20955 w 3600521"/>
              <a:gd name="connsiteY4" fmla="*/ 797438 h 1620000"/>
              <a:gd name="connsiteX5" fmla="*/ 521 w 3600521"/>
              <a:gd name="connsiteY5" fmla="*/ 0 h 1620000"/>
              <a:gd name="connsiteX0" fmla="*/ 521 w 3600521"/>
              <a:gd name="connsiteY0" fmla="*/ 0 h 1620000"/>
              <a:gd name="connsiteX1" fmla="*/ 3600521 w 3600521"/>
              <a:gd name="connsiteY1" fmla="*/ 0 h 1620000"/>
              <a:gd name="connsiteX2" fmla="*/ 3565345 w 3600521"/>
              <a:gd name="connsiteY2" fmla="*/ 840981 h 1620000"/>
              <a:gd name="connsiteX3" fmla="*/ 3600521 w 3600521"/>
              <a:gd name="connsiteY3" fmla="*/ 1620000 h 1620000"/>
              <a:gd name="connsiteX4" fmla="*/ 521 w 3600521"/>
              <a:gd name="connsiteY4" fmla="*/ 1620000 h 1620000"/>
              <a:gd name="connsiteX5" fmla="*/ 20955 w 3600521"/>
              <a:gd name="connsiteY5" fmla="*/ 797438 h 1620000"/>
              <a:gd name="connsiteX6" fmla="*/ 521 w 3600521"/>
              <a:gd name="connsiteY6" fmla="*/ 0 h 1620000"/>
              <a:gd name="connsiteX0" fmla="*/ 292 w 3600292"/>
              <a:gd name="connsiteY0" fmla="*/ 0 h 1620000"/>
              <a:gd name="connsiteX1" fmla="*/ 3600292 w 3600292"/>
              <a:gd name="connsiteY1" fmla="*/ 0 h 1620000"/>
              <a:gd name="connsiteX2" fmla="*/ 3565116 w 3600292"/>
              <a:gd name="connsiteY2" fmla="*/ 840981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 name="connsiteX0" fmla="*/ 292 w 3600292"/>
              <a:gd name="connsiteY0" fmla="*/ 0 h 1620000"/>
              <a:gd name="connsiteX1" fmla="*/ 3600292 w 3600292"/>
              <a:gd name="connsiteY1" fmla="*/ 0 h 1620000"/>
              <a:gd name="connsiteX2" fmla="*/ 3556407 w 3600292"/>
              <a:gd name="connsiteY2" fmla="*/ 849690 h 1620000"/>
              <a:gd name="connsiteX3" fmla="*/ 3600292 w 3600292"/>
              <a:gd name="connsiteY3" fmla="*/ 1620000 h 1620000"/>
              <a:gd name="connsiteX4" fmla="*/ 292 w 3600292"/>
              <a:gd name="connsiteY4" fmla="*/ 1620000 h 1620000"/>
              <a:gd name="connsiteX5" fmla="*/ 46852 w 3600292"/>
              <a:gd name="connsiteY5" fmla="*/ 806146 h 1620000"/>
              <a:gd name="connsiteX6" fmla="*/ 292 w 3600292"/>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292" h="1620000">
                <a:moveTo>
                  <a:pt x="292" y="0"/>
                </a:moveTo>
                <a:lnTo>
                  <a:pt x="3600292" y="0"/>
                </a:lnTo>
                <a:cubicBezTo>
                  <a:pt x="3597275" y="277424"/>
                  <a:pt x="3559424" y="572266"/>
                  <a:pt x="3556407" y="849690"/>
                </a:cubicBezTo>
                <a:lnTo>
                  <a:pt x="3600292" y="1620000"/>
                </a:lnTo>
                <a:lnTo>
                  <a:pt x="292" y="1620000"/>
                </a:lnTo>
                <a:cubicBezTo>
                  <a:pt x="-4508" y="1345813"/>
                  <a:pt x="51652" y="1080333"/>
                  <a:pt x="46852" y="806146"/>
                </a:cubicBezTo>
                <a:lnTo>
                  <a:pt x="292" y="0"/>
                </a:lnTo>
                <a:close/>
              </a:path>
            </a:pathLst>
          </a:custGeom>
          <a:solidFill>
            <a:srgbClr val="FEE7DD"/>
          </a:solidFill>
          <a:ln>
            <a:noFill/>
          </a:ln>
          <a:effectLst>
            <a:outerShdw blurRad="50800" dist="12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15" name="Rectangle 14">
            <a:extLst>
              <a:ext uri="{FF2B5EF4-FFF2-40B4-BE49-F238E27FC236}">
                <a16:creationId xmlns:a16="http://schemas.microsoft.com/office/drawing/2014/main" id="{3D0CB0D9-2B0B-E943-A565-05786FE2076D}"/>
              </a:ext>
            </a:extLst>
          </p:cNvPr>
          <p:cNvSpPr/>
          <p:nvPr/>
        </p:nvSpPr>
        <p:spPr>
          <a:xfrm>
            <a:off x="1345605" y="1902428"/>
            <a:ext cx="2965140" cy="600164"/>
          </a:xfrm>
          <a:prstGeom prst="rect">
            <a:avLst/>
          </a:prstGeom>
        </p:spPr>
        <p:txBody>
          <a:bodyPr wrap="square">
            <a:spAutoFit/>
          </a:bodyPr>
          <a:lstStyle/>
          <a:p>
            <a:r>
              <a:rPr lang="en-CA" sz="1100" b="1" i="1" dirty="0">
                <a:solidFill>
                  <a:schemeClr val="tx2">
                    <a:lumMod val="50000"/>
                  </a:schemeClr>
                </a:solidFill>
                <a:latin typeface="Trebuchet MS" panose="020B0703020202090204" pitchFamily="34" charset="0"/>
              </a:rPr>
              <a:t>Location</a:t>
            </a:r>
            <a:r>
              <a:rPr lang="en-CA" sz="1100" dirty="0">
                <a:solidFill>
                  <a:schemeClr val="tx2">
                    <a:lumMod val="50000"/>
                  </a:schemeClr>
                </a:solidFill>
                <a:latin typeface="Trebuchet MS" panose="020B0703020202090204" pitchFamily="34" charset="0"/>
              </a:rPr>
              <a:t>: </a:t>
            </a:r>
            <a:r>
              <a:rPr lang="en-US" sz="1100" dirty="0">
                <a:solidFill>
                  <a:schemeClr val="tx2">
                    <a:lumMod val="50000"/>
                  </a:schemeClr>
                </a:solidFill>
                <a:latin typeface="Trebuchet MS" panose="020B0703020202090204" pitchFamily="34" charset="0"/>
              </a:rPr>
              <a:t>location in an international hotel in Canary Wharf allows for a solid &amp; predictable client base year-round</a:t>
            </a:r>
            <a:endParaRPr lang="en-CA" sz="1100" dirty="0">
              <a:solidFill>
                <a:schemeClr val="tx2">
                  <a:lumMod val="50000"/>
                </a:schemeClr>
              </a:solidFill>
              <a:latin typeface="Trebuchet MS" panose="020B0703020202090204" pitchFamily="34" charset="0"/>
            </a:endParaRPr>
          </a:p>
        </p:txBody>
      </p:sp>
      <p:sp>
        <p:nvSpPr>
          <p:cNvPr id="17" name="Rectangle 16">
            <a:extLst>
              <a:ext uri="{FF2B5EF4-FFF2-40B4-BE49-F238E27FC236}">
                <a16:creationId xmlns:a16="http://schemas.microsoft.com/office/drawing/2014/main" id="{0D640D14-940A-E948-87AD-8AEC434B46B6}"/>
              </a:ext>
            </a:extLst>
          </p:cNvPr>
          <p:cNvSpPr/>
          <p:nvPr/>
        </p:nvSpPr>
        <p:spPr>
          <a:xfrm>
            <a:off x="1345604" y="2699152"/>
            <a:ext cx="3118795" cy="430887"/>
          </a:xfrm>
          <a:prstGeom prst="rect">
            <a:avLst/>
          </a:prstGeom>
        </p:spPr>
        <p:txBody>
          <a:bodyPr wrap="square">
            <a:spAutoFit/>
          </a:bodyPr>
          <a:lstStyle/>
          <a:p>
            <a:pPr lvl="0"/>
            <a:r>
              <a:rPr lang="en-CA" sz="1100" b="1" i="1" spc="-30" dirty="0">
                <a:solidFill>
                  <a:schemeClr val="tx2">
                    <a:lumMod val="50000"/>
                  </a:schemeClr>
                </a:solidFill>
                <a:latin typeface="Trebuchet MS" panose="020B0703020202090204" pitchFamily="34" charset="0"/>
              </a:rPr>
              <a:t>Pricing power</a:t>
            </a:r>
            <a:r>
              <a:rPr lang="en-CA" sz="1100" spc="-30" dirty="0">
                <a:solidFill>
                  <a:schemeClr val="tx2">
                    <a:lumMod val="50000"/>
                  </a:schemeClr>
                </a:solidFill>
                <a:latin typeface="Trebuchet MS" panose="020B0703020202090204" pitchFamily="34" charset="0"/>
              </a:rPr>
              <a:t>: business clients are less sensitive to prices – focus on location, experience, quality</a:t>
            </a:r>
          </a:p>
        </p:txBody>
      </p:sp>
      <p:sp>
        <p:nvSpPr>
          <p:cNvPr id="29" name="ZoneTexte 28">
            <a:extLst>
              <a:ext uri="{FF2B5EF4-FFF2-40B4-BE49-F238E27FC236}">
                <a16:creationId xmlns:a16="http://schemas.microsoft.com/office/drawing/2014/main" id="{7590D02D-7740-AF47-82C8-38BA2E655DFF}"/>
              </a:ext>
            </a:extLst>
          </p:cNvPr>
          <p:cNvSpPr txBox="1"/>
          <p:nvPr/>
        </p:nvSpPr>
        <p:spPr>
          <a:xfrm>
            <a:off x="808720" y="1544771"/>
            <a:ext cx="1335622" cy="307777"/>
          </a:xfrm>
          <a:prstGeom prst="rect">
            <a:avLst/>
          </a:prstGeom>
          <a:noFill/>
        </p:spPr>
        <p:txBody>
          <a:bodyPr wrap="none" rtlCol="0">
            <a:spAutoFit/>
          </a:bodyPr>
          <a:lstStyle/>
          <a:p>
            <a:r>
              <a:rPr lang="en-GB" b="1" dirty="0">
                <a:solidFill>
                  <a:srgbClr val="D27130"/>
                </a:solidFill>
                <a:latin typeface="Trebuchet MS" panose="020B0703020202090204" pitchFamily="34" charset="0"/>
              </a:rPr>
              <a:t>Opportunities</a:t>
            </a:r>
          </a:p>
        </p:txBody>
      </p:sp>
      <p:sp>
        <p:nvSpPr>
          <p:cNvPr id="44" name="Rectangle 43" descr="Handshake">
            <a:extLst>
              <a:ext uri="{FF2B5EF4-FFF2-40B4-BE49-F238E27FC236}">
                <a16:creationId xmlns:a16="http://schemas.microsoft.com/office/drawing/2014/main" id="{2A267746-DF7B-B445-A643-FF9F63A3F527}"/>
              </a:ext>
            </a:extLst>
          </p:cNvPr>
          <p:cNvSpPr>
            <a:spLocks noChangeAspect="1"/>
          </p:cNvSpPr>
          <p:nvPr/>
        </p:nvSpPr>
        <p:spPr>
          <a:xfrm>
            <a:off x="4958416" y="2687042"/>
            <a:ext cx="612598" cy="612000"/>
          </a:xfrm>
          <a:prstGeom prst="rect">
            <a:avLst/>
          </a:prstGeo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0" name="ZoneTexte 49">
            <a:extLst>
              <a:ext uri="{FF2B5EF4-FFF2-40B4-BE49-F238E27FC236}">
                <a16:creationId xmlns:a16="http://schemas.microsoft.com/office/drawing/2014/main" id="{C6F8228B-83D1-E54A-84A3-158A4FDD3668}"/>
              </a:ext>
            </a:extLst>
          </p:cNvPr>
          <p:cNvSpPr txBox="1"/>
          <p:nvPr/>
        </p:nvSpPr>
        <p:spPr>
          <a:xfrm>
            <a:off x="4904838" y="1571211"/>
            <a:ext cx="824265" cy="307777"/>
          </a:xfrm>
          <a:prstGeom prst="rect">
            <a:avLst/>
          </a:prstGeom>
          <a:noFill/>
        </p:spPr>
        <p:txBody>
          <a:bodyPr wrap="none" rtlCol="0">
            <a:spAutoFit/>
          </a:bodyPr>
          <a:lstStyle/>
          <a:p>
            <a:r>
              <a:rPr lang="en-GB" b="1" dirty="0">
                <a:solidFill>
                  <a:srgbClr val="D27130"/>
                </a:solidFill>
                <a:latin typeface="Trebuchet MS" panose="020B0703020202090204" pitchFamily="34" charset="0"/>
              </a:rPr>
              <a:t>Threats</a:t>
            </a:r>
          </a:p>
        </p:txBody>
      </p:sp>
      <p:sp>
        <p:nvSpPr>
          <p:cNvPr id="18" name="Rectangle 17" descr="Bitcoin">
            <a:extLst>
              <a:ext uri="{FF2B5EF4-FFF2-40B4-BE49-F238E27FC236}">
                <a16:creationId xmlns:a16="http://schemas.microsoft.com/office/drawing/2014/main" id="{BCDFEF76-4957-C64D-962C-7AED4478C749}"/>
              </a:ext>
            </a:extLst>
          </p:cNvPr>
          <p:cNvSpPr>
            <a:spLocks noChangeAspect="1"/>
          </p:cNvSpPr>
          <p:nvPr/>
        </p:nvSpPr>
        <p:spPr>
          <a:xfrm>
            <a:off x="809368" y="2683413"/>
            <a:ext cx="504000" cy="504000"/>
          </a:xfrm>
          <a:prstGeom prst="rect">
            <a:avLst/>
          </a:prstGeom>
          <a: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9" name="Rectangle 18" descr="Marker">
            <a:extLst>
              <a:ext uri="{FF2B5EF4-FFF2-40B4-BE49-F238E27FC236}">
                <a16:creationId xmlns:a16="http://schemas.microsoft.com/office/drawing/2014/main" id="{8BE5D4E8-102F-C14D-8F6D-6DE3038C01D1}"/>
              </a:ext>
            </a:extLst>
          </p:cNvPr>
          <p:cNvSpPr>
            <a:spLocks noChangeAspect="1"/>
          </p:cNvSpPr>
          <p:nvPr/>
        </p:nvSpPr>
        <p:spPr>
          <a:xfrm>
            <a:off x="4976715" y="3449343"/>
            <a:ext cx="576000" cy="575437"/>
          </a:xfrm>
          <a:prstGeom prst="rect">
            <a:avLst/>
          </a:prstGeom>
          <a: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2">
            <a:extLst>
              <a:ext uri="{FF2B5EF4-FFF2-40B4-BE49-F238E27FC236}">
                <a16:creationId xmlns:a16="http://schemas.microsoft.com/office/drawing/2014/main" id="{BB995454-6E95-B24F-A747-990B30FB7600}"/>
              </a:ext>
            </a:extLst>
          </p:cNvPr>
          <p:cNvSpPr/>
          <p:nvPr/>
        </p:nvSpPr>
        <p:spPr>
          <a:xfrm>
            <a:off x="5644799" y="1932580"/>
            <a:ext cx="2861525" cy="600164"/>
          </a:xfrm>
          <a:prstGeom prst="rect">
            <a:avLst/>
          </a:prstGeom>
        </p:spPr>
        <p:txBody>
          <a:bodyPr wrap="square">
            <a:spAutoFit/>
          </a:bodyPr>
          <a:lstStyle/>
          <a:p>
            <a:pPr lvl="0"/>
            <a:r>
              <a:rPr lang="en-CA" sz="1100" b="1" i="1" kern="1200" dirty="0">
                <a:solidFill>
                  <a:schemeClr val="tx2">
                    <a:lumMod val="50000"/>
                  </a:schemeClr>
                </a:solidFill>
                <a:latin typeface="Trebuchet MS" panose="020B0603020202020204"/>
              </a:rPr>
              <a:t>Competition from new business</a:t>
            </a:r>
            <a:r>
              <a:rPr lang="en-CA" sz="1100" kern="1200" dirty="0">
                <a:solidFill>
                  <a:schemeClr val="tx2">
                    <a:lumMod val="50000"/>
                  </a:schemeClr>
                </a:solidFill>
                <a:latin typeface="Trebuchet MS" panose="020B0603020202020204"/>
              </a:rPr>
              <a:t>: growing trend over new types of restaurant such as fancy fast-foods or vegan restaurants</a:t>
            </a:r>
            <a:endParaRPr lang="en-US" sz="1100" kern="1200" dirty="0">
              <a:solidFill>
                <a:schemeClr val="tx2">
                  <a:lumMod val="50000"/>
                </a:schemeClr>
              </a:solidFill>
              <a:latin typeface="Trebuchet MS" panose="020B0603020202020204"/>
            </a:endParaRPr>
          </a:p>
        </p:txBody>
      </p:sp>
      <p:sp>
        <p:nvSpPr>
          <p:cNvPr id="4" name="Rectangle 3">
            <a:extLst>
              <a:ext uri="{FF2B5EF4-FFF2-40B4-BE49-F238E27FC236}">
                <a16:creationId xmlns:a16="http://schemas.microsoft.com/office/drawing/2014/main" id="{297B7E06-D0DA-1E41-A450-31BC18B82CD1}"/>
              </a:ext>
            </a:extLst>
          </p:cNvPr>
          <p:cNvSpPr/>
          <p:nvPr/>
        </p:nvSpPr>
        <p:spPr>
          <a:xfrm>
            <a:off x="5634870" y="2705534"/>
            <a:ext cx="3049949" cy="600164"/>
          </a:xfrm>
          <a:prstGeom prst="rect">
            <a:avLst/>
          </a:prstGeom>
        </p:spPr>
        <p:txBody>
          <a:bodyPr wrap="square">
            <a:spAutoFit/>
          </a:bodyPr>
          <a:lstStyle/>
          <a:p>
            <a:pPr lvl="0"/>
            <a:r>
              <a:rPr lang="en-CA" sz="1100" b="1" i="1" kern="1200" dirty="0">
                <a:solidFill>
                  <a:schemeClr val="tx2">
                    <a:lumMod val="50000"/>
                  </a:schemeClr>
                </a:solidFill>
                <a:latin typeface="Trebuchet MS" panose="020B0603020202020204"/>
              </a:rPr>
              <a:t>Competition from existing business</a:t>
            </a:r>
            <a:r>
              <a:rPr lang="en-CA" sz="1100" kern="1200" dirty="0">
                <a:solidFill>
                  <a:schemeClr val="tx2">
                    <a:lumMod val="50000"/>
                  </a:schemeClr>
                </a:solidFill>
                <a:latin typeface="Trebuchet MS" panose="020B0603020202020204"/>
              </a:rPr>
              <a:t>:   clients might want to stick to landmarks  with strong identity such as Roka &amp; Gaucho</a:t>
            </a:r>
            <a:endParaRPr lang="en-US" sz="1100" kern="1200" dirty="0">
              <a:solidFill>
                <a:schemeClr val="tx2">
                  <a:lumMod val="50000"/>
                </a:schemeClr>
              </a:solidFill>
              <a:latin typeface="Trebuchet MS" panose="020B0603020202020204"/>
            </a:endParaRPr>
          </a:p>
        </p:txBody>
      </p:sp>
      <p:sp>
        <p:nvSpPr>
          <p:cNvPr id="5" name="Rectangle 4">
            <a:extLst>
              <a:ext uri="{FF2B5EF4-FFF2-40B4-BE49-F238E27FC236}">
                <a16:creationId xmlns:a16="http://schemas.microsoft.com/office/drawing/2014/main" id="{93BF0B28-D2C2-7740-B8F7-66334D0946D8}"/>
              </a:ext>
            </a:extLst>
          </p:cNvPr>
          <p:cNvSpPr/>
          <p:nvPr/>
        </p:nvSpPr>
        <p:spPr>
          <a:xfrm>
            <a:off x="5634871" y="3445409"/>
            <a:ext cx="2861526" cy="600164"/>
          </a:xfrm>
          <a:prstGeom prst="rect">
            <a:avLst/>
          </a:prstGeom>
        </p:spPr>
        <p:txBody>
          <a:bodyPr wrap="square">
            <a:spAutoFit/>
          </a:bodyPr>
          <a:lstStyle/>
          <a:p>
            <a:pPr lvl="0"/>
            <a:r>
              <a:rPr lang="en-CA" sz="1100" b="1" i="1" kern="1200" dirty="0">
                <a:solidFill>
                  <a:schemeClr val="tx2">
                    <a:lumMod val="50000"/>
                  </a:schemeClr>
                </a:solidFill>
                <a:latin typeface="Trebuchet MS" panose="020B0603020202020204"/>
              </a:rPr>
              <a:t>Slowdown in activity with Brexit</a:t>
            </a:r>
            <a:r>
              <a:rPr lang="en-CA" sz="1100" kern="1200" dirty="0">
                <a:solidFill>
                  <a:schemeClr val="tx2">
                    <a:lumMod val="50000"/>
                  </a:schemeClr>
                </a:solidFill>
                <a:latin typeface="Trebuchet MS" panose="020B0603020202020204"/>
              </a:rPr>
              <a:t>: banks moving offices to France or other EU countries might impact Canary Wharf.</a:t>
            </a:r>
            <a:endParaRPr lang="en-US" sz="1100" kern="1200" dirty="0">
              <a:solidFill>
                <a:schemeClr val="tx2">
                  <a:lumMod val="50000"/>
                </a:schemeClr>
              </a:solidFill>
              <a:latin typeface="Trebuchet MS" panose="020B0603020202020204"/>
            </a:endParaRPr>
          </a:p>
        </p:txBody>
      </p:sp>
      <p:sp>
        <p:nvSpPr>
          <p:cNvPr id="28" name="Rectangle 27" descr="Marker">
            <a:extLst>
              <a:ext uri="{FF2B5EF4-FFF2-40B4-BE49-F238E27FC236}">
                <a16:creationId xmlns:a16="http://schemas.microsoft.com/office/drawing/2014/main" id="{C1C09F20-70CA-944E-A555-149E15CD1EC6}"/>
              </a:ext>
            </a:extLst>
          </p:cNvPr>
          <p:cNvSpPr>
            <a:spLocks noChangeAspect="1"/>
          </p:cNvSpPr>
          <p:nvPr/>
        </p:nvSpPr>
        <p:spPr>
          <a:xfrm>
            <a:off x="741171" y="1924212"/>
            <a:ext cx="612598" cy="612000"/>
          </a:xfrm>
          <a:prstGeom prst="rect">
            <a:avLst/>
          </a:pr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4" name="Rectangle 33">
            <a:extLst>
              <a:ext uri="{FF2B5EF4-FFF2-40B4-BE49-F238E27FC236}">
                <a16:creationId xmlns:a16="http://schemas.microsoft.com/office/drawing/2014/main" id="{A129F7DD-9B28-9C4D-93A3-AC7C91E23BDA}"/>
              </a:ext>
            </a:extLst>
          </p:cNvPr>
          <p:cNvSpPr/>
          <p:nvPr/>
        </p:nvSpPr>
        <p:spPr>
          <a:xfrm>
            <a:off x="1335438" y="3306063"/>
            <a:ext cx="3037898" cy="769441"/>
          </a:xfrm>
          <a:prstGeom prst="rect">
            <a:avLst/>
          </a:prstGeom>
        </p:spPr>
        <p:txBody>
          <a:bodyPr wrap="square">
            <a:spAutoFit/>
          </a:bodyPr>
          <a:lstStyle/>
          <a:p>
            <a:pPr lvl="0"/>
            <a:r>
              <a:rPr lang="en-US" sz="1100" b="1" i="1" dirty="0">
                <a:solidFill>
                  <a:schemeClr val="tx2">
                    <a:lumMod val="50000"/>
                  </a:schemeClr>
                </a:solidFill>
                <a:latin typeface="Trebuchet MS" panose="020B0703020202090204" pitchFamily="34" charset="0"/>
              </a:rPr>
              <a:t>Unoccupied niche</a:t>
            </a:r>
            <a:r>
              <a:rPr lang="en-US" sz="1100" dirty="0">
                <a:solidFill>
                  <a:schemeClr val="tx2">
                    <a:lumMod val="50000"/>
                  </a:schemeClr>
                </a:solidFill>
                <a:latin typeface="Trebuchet MS" panose="020B0703020202090204" pitchFamily="34" charset="0"/>
              </a:rPr>
              <a:t>: no restaurant in the area focuses on what our analysis identified as the preferred food type in London: British / (high-end) pub cuisine</a:t>
            </a:r>
          </a:p>
        </p:txBody>
      </p:sp>
      <p:pic>
        <p:nvPicPr>
          <p:cNvPr id="35" name="Image 34">
            <a:extLst>
              <a:ext uri="{FF2B5EF4-FFF2-40B4-BE49-F238E27FC236}">
                <a16:creationId xmlns:a16="http://schemas.microsoft.com/office/drawing/2014/main" id="{69E0B87A-B070-4546-A1EA-76DF240FA34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3957" y="3340592"/>
            <a:ext cx="686526" cy="686526"/>
          </a:xfrm>
          <a:prstGeom prst="rect">
            <a:avLst/>
          </a:prstGeom>
        </p:spPr>
      </p:pic>
      <p:pic>
        <p:nvPicPr>
          <p:cNvPr id="6" name="Image 5">
            <a:extLst>
              <a:ext uri="{FF2B5EF4-FFF2-40B4-BE49-F238E27FC236}">
                <a16:creationId xmlns:a16="http://schemas.microsoft.com/office/drawing/2014/main" id="{2234CA74-04CD-6944-9B58-40EA33BE858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39019" y="2014615"/>
            <a:ext cx="468811" cy="468811"/>
          </a:xfrm>
          <a:prstGeom prst="rect">
            <a:avLst/>
          </a:prstGeom>
        </p:spPr>
      </p:pic>
      <p:grpSp>
        <p:nvGrpSpPr>
          <p:cNvPr id="8" name="Groupe 7">
            <a:extLst>
              <a:ext uri="{FF2B5EF4-FFF2-40B4-BE49-F238E27FC236}">
                <a16:creationId xmlns:a16="http://schemas.microsoft.com/office/drawing/2014/main" id="{62BC9C19-39BB-BB4A-A4B5-89F66C02F60A}"/>
              </a:ext>
            </a:extLst>
          </p:cNvPr>
          <p:cNvGrpSpPr/>
          <p:nvPr/>
        </p:nvGrpSpPr>
        <p:grpSpPr>
          <a:xfrm>
            <a:off x="539932" y="4397827"/>
            <a:ext cx="8144888" cy="594000"/>
            <a:chOff x="539932" y="4432663"/>
            <a:chExt cx="8144888" cy="594000"/>
          </a:xfrm>
        </p:grpSpPr>
        <p:grpSp>
          <p:nvGrpSpPr>
            <p:cNvPr id="24" name="Groupe 23">
              <a:extLst>
                <a:ext uri="{FF2B5EF4-FFF2-40B4-BE49-F238E27FC236}">
                  <a16:creationId xmlns:a16="http://schemas.microsoft.com/office/drawing/2014/main" id="{5161A8F6-CA11-494C-A459-523160E9FB1B}"/>
                </a:ext>
              </a:extLst>
            </p:cNvPr>
            <p:cNvGrpSpPr/>
            <p:nvPr/>
          </p:nvGrpSpPr>
          <p:grpSpPr>
            <a:xfrm>
              <a:off x="703029" y="4512022"/>
              <a:ext cx="7981791" cy="461665"/>
              <a:chOff x="554978" y="4616527"/>
              <a:chExt cx="7981791" cy="461665"/>
            </a:xfrm>
          </p:grpSpPr>
          <p:sp>
            <p:nvSpPr>
              <p:cNvPr id="25" name="Flèche vers la droite 24">
                <a:extLst>
                  <a:ext uri="{FF2B5EF4-FFF2-40B4-BE49-F238E27FC236}">
                    <a16:creationId xmlns:a16="http://schemas.microsoft.com/office/drawing/2014/main" id="{0B1CE9DA-1FE7-3542-AEC7-F47CCAB4A99C}"/>
                  </a:ext>
                </a:extLst>
              </p:cNvPr>
              <p:cNvSpPr/>
              <p:nvPr/>
            </p:nvSpPr>
            <p:spPr>
              <a:xfrm>
                <a:off x="554978" y="4693130"/>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ZoneTexte 25">
                <a:extLst>
                  <a:ext uri="{FF2B5EF4-FFF2-40B4-BE49-F238E27FC236}">
                    <a16:creationId xmlns:a16="http://schemas.microsoft.com/office/drawing/2014/main" id="{3D2E340B-402E-8C48-BFA1-B750F555DEE1}"/>
                  </a:ext>
                </a:extLst>
              </p:cNvPr>
              <p:cNvSpPr txBox="1"/>
              <p:nvPr/>
            </p:nvSpPr>
            <p:spPr>
              <a:xfrm>
                <a:off x="879567" y="4616527"/>
                <a:ext cx="7657202" cy="461665"/>
              </a:xfrm>
              <a:prstGeom prst="rect">
                <a:avLst/>
              </a:prstGeom>
              <a:noFill/>
            </p:spPr>
            <p:txBody>
              <a:bodyPr wrap="square" rtlCol="0">
                <a:spAutoFit/>
              </a:bodyPr>
              <a:lstStyle/>
              <a:p>
                <a:r>
                  <a:rPr lang="en-GB" sz="1150" i="1" dirty="0">
                    <a:latin typeface="Trebuchet MS" panose="020B0703020202090204" pitchFamily="34" charset="0"/>
                  </a:rPr>
                  <a:t>In this first section we identified several issues, using a traditional business approach (market research, SWOT). We will complement them with a technical analysis, and propose solutions in the Recommendations section. </a:t>
                </a:r>
              </a:p>
            </p:txBody>
          </p:sp>
        </p:grpSp>
        <p:sp>
          <p:nvSpPr>
            <p:cNvPr id="7" name="Rectangle 6">
              <a:extLst>
                <a:ext uri="{FF2B5EF4-FFF2-40B4-BE49-F238E27FC236}">
                  <a16:creationId xmlns:a16="http://schemas.microsoft.com/office/drawing/2014/main" id="{520FC613-FD1C-AD49-BFEB-8DE93A453ABC}"/>
                </a:ext>
              </a:extLst>
            </p:cNvPr>
            <p:cNvSpPr/>
            <p:nvPr/>
          </p:nvSpPr>
          <p:spPr>
            <a:xfrm>
              <a:off x="539932" y="4432663"/>
              <a:ext cx="8144888" cy="594000"/>
            </a:xfrm>
            <a:prstGeom prst="rect">
              <a:avLst/>
            </a:prstGeom>
            <a:noFill/>
            <a:ln w="19050">
              <a:solidFill>
                <a:srgbClr val="EC8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386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524"/>
        <p:cNvGrpSpPr/>
        <p:nvPr/>
      </p:nvGrpSpPr>
      <p:grpSpPr>
        <a:xfrm>
          <a:off x="0" y="0"/>
          <a:ext cx="0" cy="0"/>
          <a:chOff x="0" y="0"/>
          <a:chExt cx="0" cy="0"/>
        </a:xfrm>
      </p:grpSpPr>
      <p:sp>
        <p:nvSpPr>
          <p:cNvPr id="23" name="Google Shape;179;p28">
            <a:extLst>
              <a:ext uri="{FF2B5EF4-FFF2-40B4-BE49-F238E27FC236}">
                <a16:creationId xmlns:a16="http://schemas.microsoft.com/office/drawing/2014/main" id="{DCA0FA00-E1E7-0440-90B7-160E6D54785F}"/>
              </a:ext>
            </a:extLst>
          </p:cNvPr>
          <p:cNvSpPr txBox="1">
            <a:spLocks noGrp="1"/>
          </p:cNvSpPr>
          <p:nvPr/>
        </p:nvSpPr>
        <p:spPr>
          <a:xfrm>
            <a:off x="1402772" y="1592418"/>
            <a:ext cx="1886400" cy="109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9600"/>
              <a:buFont typeface="Reem Kufi"/>
              <a:buNone/>
              <a:defRPr sz="7200" b="1" i="0" u="none" strike="noStrike" cap="none">
                <a:solidFill>
                  <a:srgbClr val="2F2F2F"/>
                </a:solidFill>
                <a:latin typeface="Reem Kufi"/>
                <a:ea typeface="Reem Kufi"/>
                <a:cs typeface="Reem Kufi"/>
                <a:sym typeface="Reem Kufi"/>
              </a:defRPr>
            </a:lvl1pPr>
            <a:lvl2pPr marR="0" lvl="1"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2F2F2F"/>
              </a:buClr>
              <a:buSzPts val="9600"/>
              <a:buFont typeface="Reem Kufi"/>
              <a:buNone/>
              <a:tabLst/>
              <a:defRPr/>
            </a:pPr>
            <a:r>
              <a:rPr kumimoji="0" lang="en" sz="7200" b="1" i="0" u="none" strike="noStrike" kern="0" cap="none" spc="0" normalizeH="0" baseline="0" noProof="0" dirty="0">
                <a:ln>
                  <a:noFill/>
                </a:ln>
                <a:solidFill>
                  <a:srgbClr val="F3F3F3"/>
                </a:solidFill>
                <a:effectLst/>
                <a:uLnTx/>
                <a:uFillTx/>
                <a:latin typeface="Reem Kufi"/>
                <a:cs typeface="Reem Kufi"/>
                <a:sym typeface="Reem Kufi"/>
              </a:rPr>
              <a:t>02</a:t>
            </a:r>
            <a:endParaRPr kumimoji="0" sz="7200" b="1" i="0" u="none" strike="noStrike" kern="0" cap="none" spc="0" normalizeH="0" baseline="0" noProof="0" dirty="0">
              <a:ln>
                <a:noFill/>
              </a:ln>
              <a:solidFill>
                <a:srgbClr val="F3F3F3"/>
              </a:solidFill>
              <a:effectLst/>
              <a:uLnTx/>
              <a:uFillTx/>
              <a:latin typeface="Reem Kufi"/>
              <a:cs typeface="Reem Kufi"/>
              <a:sym typeface="Reem Kufi"/>
            </a:endParaRPr>
          </a:p>
        </p:txBody>
      </p:sp>
      <p:sp>
        <p:nvSpPr>
          <p:cNvPr id="24" name="Google Shape;180;p28">
            <a:extLst>
              <a:ext uri="{FF2B5EF4-FFF2-40B4-BE49-F238E27FC236}">
                <a16:creationId xmlns:a16="http://schemas.microsoft.com/office/drawing/2014/main" id="{F2A94B46-78FF-8941-B732-BD4CB7A80229}"/>
              </a:ext>
            </a:extLst>
          </p:cNvPr>
          <p:cNvSpPr txBox="1">
            <a:spLocks noGrp="1"/>
          </p:cNvSpPr>
          <p:nvPr/>
        </p:nvSpPr>
        <p:spPr>
          <a:xfrm>
            <a:off x="326573" y="2562512"/>
            <a:ext cx="29626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lvl="0"/>
            <a:r>
              <a:rPr lang="fr-FR" dirty="0">
                <a:solidFill>
                  <a:srgbClr val="F3F3F3"/>
                </a:solidFill>
              </a:rPr>
              <a:t>OUR ADDED-VALUE : TECHNICAL ANALYSIS</a:t>
            </a:r>
          </a:p>
        </p:txBody>
      </p:sp>
      <p:cxnSp>
        <p:nvCxnSpPr>
          <p:cNvPr id="25" name="Google Shape;182;p28">
            <a:extLst>
              <a:ext uri="{FF2B5EF4-FFF2-40B4-BE49-F238E27FC236}">
                <a16:creationId xmlns:a16="http://schemas.microsoft.com/office/drawing/2014/main" id="{5FD909E3-81CB-5742-945E-DCA56E8D1B99}"/>
              </a:ext>
            </a:extLst>
          </p:cNvPr>
          <p:cNvCxnSpPr/>
          <p:nvPr/>
        </p:nvCxnSpPr>
        <p:spPr>
          <a:xfrm>
            <a:off x="2241297" y="1462624"/>
            <a:ext cx="3340800" cy="0"/>
          </a:xfrm>
          <a:prstGeom prst="straightConnector1">
            <a:avLst/>
          </a:prstGeom>
          <a:noFill/>
          <a:ln w="28575" cap="flat" cmpd="sng">
            <a:solidFill>
              <a:srgbClr val="F3F3F3"/>
            </a:solidFill>
            <a:prstDash val="solid"/>
            <a:round/>
            <a:headEnd type="none" w="med" len="med"/>
            <a:tailEnd type="none" w="med" len="med"/>
          </a:ln>
        </p:spPr>
      </p:cxnSp>
      <p:pic>
        <p:nvPicPr>
          <p:cNvPr id="8" name="Image 7" descr="Une image contenant alimentation&#10;&#10;Description générée automatiquement">
            <a:extLst>
              <a:ext uri="{FF2B5EF4-FFF2-40B4-BE49-F238E27FC236}">
                <a16:creationId xmlns:a16="http://schemas.microsoft.com/office/drawing/2014/main" id="{A0727138-4DA8-BB41-9870-FC9C62039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869" y="3643246"/>
            <a:ext cx="3144256" cy="1075500"/>
          </a:xfrm>
          <a:prstGeom prst="rect">
            <a:avLst/>
          </a:prstGeom>
        </p:spPr>
      </p:pic>
      <p:sp>
        <p:nvSpPr>
          <p:cNvPr id="26" name="ZoneTexte 1">
            <a:extLst>
              <a:ext uri="{FF2B5EF4-FFF2-40B4-BE49-F238E27FC236}">
                <a16:creationId xmlns:a16="http://schemas.microsoft.com/office/drawing/2014/main" id="{F37698A6-6D72-4958-BAF7-40172FA3C123}"/>
              </a:ext>
            </a:extLst>
          </p:cNvPr>
          <p:cNvSpPr txBox="1"/>
          <p:nvPr/>
        </p:nvSpPr>
        <p:spPr>
          <a:xfrm>
            <a:off x="471453" y="3328304"/>
            <a:ext cx="2802835"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r">
              <a:defRPr/>
            </a:pPr>
            <a:r>
              <a:rPr lang="en-IE">
                <a:solidFill>
                  <a:srgbClr val="FFFFFF"/>
                </a:solidFill>
                <a:latin typeface="Trebuchet MS" panose="020B0703020202090204" pitchFamily="34" charset="0"/>
              </a:rPr>
              <a:t>Web scrapping</a:t>
            </a:r>
          </a:p>
          <a:p>
            <a:pPr lvl="0" algn="r">
              <a:defRPr/>
            </a:pPr>
            <a:r>
              <a:rPr lang="en-IE">
                <a:solidFill>
                  <a:srgbClr val="FFFFFF"/>
                </a:solidFill>
                <a:latin typeface="Trebuchet MS" panose="020B0703020202090204" pitchFamily="34" charset="0"/>
              </a:rPr>
              <a:t>Review embeddings</a:t>
            </a:r>
          </a:p>
          <a:p>
            <a:pPr lvl="0" algn="r">
              <a:defRPr/>
            </a:pPr>
            <a:r>
              <a:rPr lang="en-IE">
                <a:solidFill>
                  <a:srgbClr val="FFFFFF"/>
                </a:solidFill>
                <a:latin typeface="Trebuchet MS" panose="020B0703020202090204" pitchFamily="34" charset="0"/>
              </a:rPr>
              <a:t>Topic extraction</a:t>
            </a:r>
          </a:p>
        </p:txBody>
      </p:sp>
    </p:spTree>
    <p:extLst>
      <p:ext uri="{BB962C8B-B14F-4D97-AF65-F5344CB8AC3E}">
        <p14:creationId xmlns:p14="http://schemas.microsoft.com/office/powerpoint/2010/main" val="407929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5"/>
        <p:cNvGrpSpPr/>
        <p:nvPr/>
      </p:nvGrpSpPr>
      <p:grpSpPr>
        <a:xfrm>
          <a:off x="0" y="0"/>
          <a:ext cx="0" cy="0"/>
          <a:chOff x="0" y="0"/>
          <a:chExt cx="0" cy="0"/>
        </a:xfrm>
      </p:grpSpPr>
      <p:sp>
        <p:nvSpPr>
          <p:cNvPr id="16" name="Rectangle 15">
            <a:extLst>
              <a:ext uri="{FF2B5EF4-FFF2-40B4-BE49-F238E27FC236}">
                <a16:creationId xmlns:a16="http://schemas.microsoft.com/office/drawing/2014/main" id="{0CADBC4A-2361-DF46-9734-E2DEEF237F92}"/>
              </a:ext>
            </a:extLst>
          </p:cNvPr>
          <p:cNvSpPr/>
          <p:nvPr/>
        </p:nvSpPr>
        <p:spPr>
          <a:xfrm>
            <a:off x="6234302" y="165918"/>
            <a:ext cx="1568382" cy="1814421"/>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Google Shape;488;p43">
            <a:extLst>
              <a:ext uri="{FF2B5EF4-FFF2-40B4-BE49-F238E27FC236}">
                <a16:creationId xmlns:a16="http://schemas.microsoft.com/office/drawing/2014/main" id="{076A9528-A7FD-8046-B8C7-7070BBF9CE8C}"/>
              </a:ext>
            </a:extLst>
          </p:cNvPr>
          <p:cNvSpPr/>
          <p:nvPr/>
        </p:nvSpPr>
        <p:spPr>
          <a:xfrm>
            <a:off x="644234" y="10023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txBox="1">
            <a:spLocks noGrp="1"/>
          </p:cNvSpPr>
          <p:nvPr>
            <p:ph type="subTitle" idx="1"/>
          </p:nvPr>
        </p:nvSpPr>
        <p:spPr>
          <a:xfrm flipH="1">
            <a:off x="591979" y="1486416"/>
            <a:ext cx="4878522" cy="2388896"/>
          </a:xfrm>
          <a:prstGeom prst="rect">
            <a:avLst/>
          </a:prstGeom>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CA" sz="1200">
                <a:latin typeface="Trebuchet MS" panose="020B0703020202090204" pitchFamily="34" charset="0"/>
              </a:rPr>
              <a:t>To bring value on top of the regular business approach, we conducted an AI-based technical analysis, using reviews from </a:t>
            </a:r>
            <a:r>
              <a:rPr lang="en-CA" sz="1200" i="1">
                <a:latin typeface="Trebuchet MS" panose="020B0703020202090204" pitchFamily="34" charset="0"/>
              </a:rPr>
              <a:t>Tripadvisor.com </a:t>
            </a:r>
            <a:r>
              <a:rPr lang="en-CA" sz="1200">
                <a:latin typeface="Trebuchet MS" panose="020B0703020202090204" pitchFamily="34" charset="0"/>
              </a:rPr>
              <a:t>for restaurants in London.</a:t>
            </a:r>
          </a:p>
          <a:p>
            <a:pPr marL="285750" lvl="0" indent="-285750" algn="just">
              <a:buFont typeface="Arial" panose="020B0604020202020204" pitchFamily="34" charset="0"/>
              <a:buChar char="•"/>
            </a:pPr>
            <a:endParaRPr lang="en-CA" sz="1200">
              <a:latin typeface="Trebuchet MS" panose="020B0703020202090204" pitchFamily="34" charset="0"/>
            </a:endParaRPr>
          </a:p>
          <a:p>
            <a:pPr marL="285750" indent="-285750" algn="just">
              <a:buFont typeface="Arial" panose="020B0604020202020204" pitchFamily="34" charset="0"/>
              <a:buChar char="•"/>
            </a:pPr>
            <a:r>
              <a:rPr lang="en-CA" sz="1200">
                <a:latin typeface="Trebuchet MS" panose="020B0703020202090204" pitchFamily="34" charset="0"/>
              </a:rPr>
              <a:t>We built a NLP model to understand what makes restaurants successful (or not!) in London, and provide more accurate recommandations for Bokan’s rebranding.</a:t>
            </a:r>
          </a:p>
          <a:p>
            <a:pPr marL="285750" indent="-285750" algn="just">
              <a:buFont typeface="Arial" panose="020B0604020202020204" pitchFamily="34" charset="0"/>
              <a:buChar char="•"/>
            </a:pPr>
            <a:endParaRPr lang="en-CA" sz="1200">
              <a:latin typeface="Trebuchet MS" panose="020B0703020202090204" pitchFamily="34" charset="0"/>
            </a:endParaRPr>
          </a:p>
          <a:p>
            <a:pPr marL="285750" indent="-285750" algn="just">
              <a:buFont typeface="Arial" panose="020B0604020202020204" pitchFamily="34" charset="0"/>
              <a:buChar char="•"/>
            </a:pPr>
            <a:r>
              <a:rPr lang="en-CA" sz="1200">
                <a:latin typeface="Trebuchet MS" panose="020B0703020202090204" pitchFamily="34" charset="0"/>
              </a:rPr>
              <a:t>Our technical analysis went through the following steps:</a:t>
            </a:r>
          </a:p>
        </p:txBody>
      </p:sp>
      <p:pic>
        <p:nvPicPr>
          <p:cNvPr id="149" name="Google Shape;149;p26"/>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6431974" y="1314940"/>
            <a:ext cx="1761639" cy="3488537"/>
          </a:xfrm>
          <a:prstGeom prst="rect">
            <a:avLst/>
          </a:prstGeom>
          <a:noFill/>
          <a:ln>
            <a:noFill/>
          </a:ln>
        </p:spPr>
      </p:pic>
      <p:grpSp>
        <p:nvGrpSpPr>
          <p:cNvPr id="8" name="Groupe 7">
            <a:extLst>
              <a:ext uri="{FF2B5EF4-FFF2-40B4-BE49-F238E27FC236}">
                <a16:creationId xmlns:a16="http://schemas.microsoft.com/office/drawing/2014/main" id="{4065AB22-A818-3847-B778-EEF18E8ED59A}"/>
              </a:ext>
            </a:extLst>
          </p:cNvPr>
          <p:cNvGrpSpPr/>
          <p:nvPr/>
        </p:nvGrpSpPr>
        <p:grpSpPr>
          <a:xfrm>
            <a:off x="913343" y="3653284"/>
            <a:ext cx="4443007" cy="316432"/>
            <a:chOff x="790300" y="3918857"/>
            <a:chExt cx="5506000" cy="400200"/>
          </a:xfrm>
        </p:grpSpPr>
        <p:sp>
          <p:nvSpPr>
            <p:cNvPr id="21" name="Google Shape;389;p38">
              <a:extLst>
                <a:ext uri="{FF2B5EF4-FFF2-40B4-BE49-F238E27FC236}">
                  <a16:creationId xmlns:a16="http://schemas.microsoft.com/office/drawing/2014/main" id="{79DE4631-A71F-334F-BE2D-B095091FEA6D}"/>
                </a:ext>
              </a:extLst>
            </p:cNvPr>
            <p:cNvSpPr/>
            <p:nvPr/>
          </p:nvSpPr>
          <p:spPr>
            <a:xfrm>
              <a:off x="790300" y="3934329"/>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 name="Google Shape;390;p38">
              <a:extLst>
                <a:ext uri="{FF2B5EF4-FFF2-40B4-BE49-F238E27FC236}">
                  <a16:creationId xmlns:a16="http://schemas.microsoft.com/office/drawing/2014/main" id="{4A90C4EB-0541-5A4E-83DC-78B19D5BBD32}"/>
                </a:ext>
              </a:extLst>
            </p:cNvPr>
            <p:cNvSpPr/>
            <p:nvPr/>
          </p:nvSpPr>
          <p:spPr>
            <a:xfrm>
              <a:off x="3197250" y="3934329"/>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Google Shape;391;p38">
              <a:extLst>
                <a:ext uri="{FF2B5EF4-FFF2-40B4-BE49-F238E27FC236}">
                  <a16:creationId xmlns:a16="http://schemas.microsoft.com/office/drawing/2014/main" id="{1F333DF9-D6FF-4645-BC8B-7B44C33789D4}"/>
                </a:ext>
              </a:extLst>
            </p:cNvPr>
            <p:cNvSpPr/>
            <p:nvPr/>
          </p:nvSpPr>
          <p:spPr>
            <a:xfrm>
              <a:off x="5604200" y="3934329"/>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cxnSp>
          <p:nvCxnSpPr>
            <p:cNvPr id="24" name="Google Shape;392;p38">
              <a:extLst>
                <a:ext uri="{FF2B5EF4-FFF2-40B4-BE49-F238E27FC236}">
                  <a16:creationId xmlns:a16="http://schemas.microsoft.com/office/drawing/2014/main" id="{29DCC9CF-1D61-AA43-9C3E-8030ACC46EA7}"/>
                </a:ext>
              </a:extLst>
            </p:cNvPr>
            <p:cNvCxnSpPr>
              <a:cxnSpLocks/>
            </p:cNvCxnSpPr>
            <p:nvPr/>
          </p:nvCxnSpPr>
          <p:spPr>
            <a:xfrm>
              <a:off x="1482400" y="4102628"/>
              <a:ext cx="1714800" cy="0"/>
            </a:xfrm>
            <a:prstGeom prst="straightConnector1">
              <a:avLst/>
            </a:prstGeom>
            <a:noFill/>
            <a:ln w="19050" cap="flat" cmpd="sng">
              <a:solidFill>
                <a:srgbClr val="2F2F2F"/>
              </a:solidFill>
              <a:prstDash val="solid"/>
              <a:round/>
              <a:headEnd type="none" w="med" len="med"/>
              <a:tailEnd type="none" w="med" len="med"/>
            </a:ln>
          </p:spPr>
        </p:cxnSp>
        <p:cxnSp>
          <p:nvCxnSpPr>
            <p:cNvPr id="25" name="Google Shape;393;p38">
              <a:extLst>
                <a:ext uri="{FF2B5EF4-FFF2-40B4-BE49-F238E27FC236}">
                  <a16:creationId xmlns:a16="http://schemas.microsoft.com/office/drawing/2014/main" id="{6D46C3C8-4986-0046-911C-40641DDAD1C9}"/>
                </a:ext>
              </a:extLst>
            </p:cNvPr>
            <p:cNvCxnSpPr>
              <a:cxnSpLocks/>
            </p:cNvCxnSpPr>
            <p:nvPr/>
          </p:nvCxnSpPr>
          <p:spPr>
            <a:xfrm>
              <a:off x="3889350" y="4102628"/>
              <a:ext cx="1714800" cy="0"/>
            </a:xfrm>
            <a:prstGeom prst="straightConnector1">
              <a:avLst/>
            </a:prstGeom>
            <a:noFill/>
            <a:ln w="19050" cap="flat" cmpd="sng">
              <a:solidFill>
                <a:srgbClr val="2F2F2F"/>
              </a:solidFill>
              <a:prstDash val="solid"/>
              <a:round/>
              <a:headEnd type="none" w="med" len="med"/>
              <a:tailEnd type="none" w="med" len="med"/>
            </a:ln>
          </p:spPr>
        </p:cxnSp>
        <p:sp>
          <p:nvSpPr>
            <p:cNvPr id="26" name="Google Shape;394;p38">
              <a:extLst>
                <a:ext uri="{FF2B5EF4-FFF2-40B4-BE49-F238E27FC236}">
                  <a16:creationId xmlns:a16="http://schemas.microsoft.com/office/drawing/2014/main" id="{76E36ADB-AAE0-4442-A73F-1FAEF1BEC5D8}"/>
                </a:ext>
              </a:extLst>
            </p:cNvPr>
            <p:cNvSpPr txBox="1"/>
            <p:nvPr/>
          </p:nvSpPr>
          <p:spPr>
            <a:xfrm>
              <a:off x="913300" y="3918857"/>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2F2F2F"/>
                  </a:solidFill>
                  <a:latin typeface="Reem Kufi"/>
                  <a:ea typeface="Reem Kufi"/>
                  <a:cs typeface="Reem Kufi"/>
                  <a:sym typeface="Reem Kufi"/>
                </a:rPr>
                <a:t>01</a:t>
              </a:r>
              <a:endParaRPr sz="1200" b="1" dirty="0">
                <a:solidFill>
                  <a:srgbClr val="2F2F2F"/>
                </a:solidFill>
                <a:latin typeface="Reem Kufi"/>
                <a:ea typeface="Reem Kufi"/>
                <a:cs typeface="Reem Kufi"/>
                <a:sym typeface="Reem Kufi"/>
              </a:endParaRPr>
            </a:p>
          </p:txBody>
        </p:sp>
        <p:sp>
          <p:nvSpPr>
            <p:cNvPr id="27" name="Google Shape;395;p38">
              <a:extLst>
                <a:ext uri="{FF2B5EF4-FFF2-40B4-BE49-F238E27FC236}">
                  <a16:creationId xmlns:a16="http://schemas.microsoft.com/office/drawing/2014/main" id="{5A522751-97DD-BB4E-9F2F-BF2326523432}"/>
                </a:ext>
              </a:extLst>
            </p:cNvPr>
            <p:cNvSpPr txBox="1"/>
            <p:nvPr/>
          </p:nvSpPr>
          <p:spPr>
            <a:xfrm>
              <a:off x="3320225" y="3918857"/>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F2F2F"/>
                  </a:solidFill>
                  <a:latin typeface="Reem Kufi"/>
                  <a:ea typeface="Reem Kufi"/>
                  <a:cs typeface="Reem Kufi"/>
                  <a:sym typeface="Reem Kufi"/>
                </a:rPr>
                <a:t>02</a:t>
              </a:r>
              <a:endParaRPr sz="1200" b="1">
                <a:solidFill>
                  <a:srgbClr val="2F2F2F"/>
                </a:solidFill>
                <a:latin typeface="Reem Kufi"/>
                <a:ea typeface="Reem Kufi"/>
                <a:cs typeface="Reem Kufi"/>
                <a:sym typeface="Reem Kufi"/>
              </a:endParaRPr>
            </a:p>
          </p:txBody>
        </p:sp>
        <p:sp>
          <p:nvSpPr>
            <p:cNvPr id="28" name="Google Shape;396;p38">
              <a:extLst>
                <a:ext uri="{FF2B5EF4-FFF2-40B4-BE49-F238E27FC236}">
                  <a16:creationId xmlns:a16="http://schemas.microsoft.com/office/drawing/2014/main" id="{14D62B57-36B6-2343-80D7-7A9B87D082BA}"/>
                </a:ext>
              </a:extLst>
            </p:cNvPr>
            <p:cNvSpPr txBox="1"/>
            <p:nvPr/>
          </p:nvSpPr>
          <p:spPr>
            <a:xfrm>
              <a:off x="5727175" y="3918857"/>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F2F2F"/>
                  </a:solidFill>
                  <a:latin typeface="Reem Kufi"/>
                  <a:ea typeface="Reem Kufi"/>
                  <a:cs typeface="Reem Kufi"/>
                  <a:sym typeface="Reem Kufi"/>
                </a:rPr>
                <a:t>03</a:t>
              </a:r>
              <a:endParaRPr sz="1200" b="1">
                <a:solidFill>
                  <a:srgbClr val="2F2F2F"/>
                </a:solidFill>
                <a:latin typeface="Reem Kufi"/>
                <a:ea typeface="Reem Kufi"/>
                <a:cs typeface="Reem Kufi"/>
                <a:sym typeface="Reem Kufi"/>
              </a:endParaRPr>
            </a:p>
          </p:txBody>
        </p:sp>
      </p:grpSp>
      <p:sp>
        <p:nvSpPr>
          <p:cNvPr id="29" name="Google Shape;399;p38">
            <a:extLst>
              <a:ext uri="{FF2B5EF4-FFF2-40B4-BE49-F238E27FC236}">
                <a16:creationId xmlns:a16="http://schemas.microsoft.com/office/drawing/2014/main" id="{88C10E79-7A65-7A40-B7A2-05E5B8A2F056}"/>
              </a:ext>
            </a:extLst>
          </p:cNvPr>
          <p:cNvSpPr txBox="1"/>
          <p:nvPr/>
        </p:nvSpPr>
        <p:spPr>
          <a:xfrm>
            <a:off x="591979" y="3981448"/>
            <a:ext cx="1201209" cy="685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150" b="1">
                <a:solidFill>
                  <a:srgbClr val="2F2F2F"/>
                </a:solidFill>
                <a:latin typeface="Trebuchet MS" panose="020B0703020202090204" pitchFamily="34" charset="0"/>
                <a:ea typeface="Rokkitt Regular"/>
                <a:cs typeface="Rokkitt Regular"/>
                <a:sym typeface="Rokkitt Regular"/>
              </a:rPr>
              <a:t>Collect and clean Data</a:t>
            </a:r>
          </a:p>
        </p:txBody>
      </p:sp>
      <p:sp>
        <p:nvSpPr>
          <p:cNvPr id="30" name="Google Shape;400;p38">
            <a:extLst>
              <a:ext uri="{FF2B5EF4-FFF2-40B4-BE49-F238E27FC236}">
                <a16:creationId xmlns:a16="http://schemas.microsoft.com/office/drawing/2014/main" id="{2C795FF0-0EA4-E14F-AB50-ACE9B551A601}"/>
              </a:ext>
            </a:extLst>
          </p:cNvPr>
          <p:cNvSpPr txBox="1"/>
          <p:nvPr/>
        </p:nvSpPr>
        <p:spPr>
          <a:xfrm>
            <a:off x="2250851" y="3969716"/>
            <a:ext cx="1690928" cy="6975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150" b="1">
                <a:solidFill>
                  <a:srgbClr val="2F2F2F"/>
                </a:solidFill>
                <a:latin typeface="Trebuchet MS" panose="020B0703020202090204" pitchFamily="34" charset="0"/>
                <a:ea typeface="Rokkitt Regular"/>
                <a:cs typeface="Rokkitt Regular"/>
                <a:sym typeface="Rokkitt Regular"/>
              </a:rPr>
              <a:t>Build a Word Embedding model to prepare analysis</a:t>
            </a:r>
          </a:p>
        </p:txBody>
      </p:sp>
      <p:sp>
        <p:nvSpPr>
          <p:cNvPr id="31" name="Google Shape;401;p38">
            <a:extLst>
              <a:ext uri="{FF2B5EF4-FFF2-40B4-BE49-F238E27FC236}">
                <a16:creationId xmlns:a16="http://schemas.microsoft.com/office/drawing/2014/main" id="{54180D73-7A0E-F548-B02F-AD34EACE6F61}"/>
              </a:ext>
            </a:extLst>
          </p:cNvPr>
          <p:cNvSpPr txBox="1"/>
          <p:nvPr/>
        </p:nvSpPr>
        <p:spPr>
          <a:xfrm>
            <a:off x="4139452" y="3943894"/>
            <a:ext cx="1856912"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150" b="1">
                <a:solidFill>
                  <a:srgbClr val="2F2F2F"/>
                </a:solidFill>
                <a:latin typeface="Trebuchet MS" panose="020B0703020202090204" pitchFamily="34" charset="0"/>
                <a:ea typeface="Rokkitt Regular"/>
                <a:cs typeface="Rokkitt Regular"/>
                <a:sym typeface="Rokkitt Regular"/>
              </a:rPr>
              <a:t>Conduct Topic Extraction to help build recommendations</a:t>
            </a:r>
          </a:p>
        </p:txBody>
      </p:sp>
      <p:sp>
        <p:nvSpPr>
          <p:cNvPr id="34" name="Google Shape;488;p43">
            <a:extLst>
              <a:ext uri="{FF2B5EF4-FFF2-40B4-BE49-F238E27FC236}">
                <a16:creationId xmlns:a16="http://schemas.microsoft.com/office/drawing/2014/main" id="{7DDC5159-BF0F-D442-A957-74C4663BBDA9}"/>
              </a:ext>
            </a:extLst>
          </p:cNvPr>
          <p:cNvSpPr>
            <a:spLocks noChangeAspect="1"/>
          </p:cNvSpPr>
          <p:nvPr/>
        </p:nvSpPr>
        <p:spPr>
          <a:xfrm>
            <a:off x="780417" y="39836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p32">
            <a:extLst>
              <a:ext uri="{FF2B5EF4-FFF2-40B4-BE49-F238E27FC236}">
                <a16:creationId xmlns:a16="http://schemas.microsoft.com/office/drawing/2014/main" id="{EBCD3E27-6B85-2E46-B7CC-C3CBF1EB6345}"/>
              </a:ext>
            </a:extLst>
          </p:cNvPr>
          <p:cNvSpPr txBox="1">
            <a:spLocks/>
          </p:cNvSpPr>
          <p:nvPr/>
        </p:nvSpPr>
        <p:spPr>
          <a:xfrm>
            <a:off x="632369" y="293612"/>
            <a:ext cx="7983423" cy="803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CA"/>
              <a:t>OUR ADDED VALUE – Natural Language Processing (NLP) to complement business findings </a:t>
            </a:r>
          </a:p>
        </p:txBody>
      </p:sp>
      <p:cxnSp>
        <p:nvCxnSpPr>
          <p:cNvPr id="36" name="Google Shape;492;p43">
            <a:extLst>
              <a:ext uri="{FF2B5EF4-FFF2-40B4-BE49-F238E27FC236}">
                <a16:creationId xmlns:a16="http://schemas.microsoft.com/office/drawing/2014/main" id="{E5F54E84-8C77-584E-9A33-D79683B74499}"/>
              </a:ext>
            </a:extLst>
          </p:cNvPr>
          <p:cNvCxnSpPr>
            <a:cxnSpLocks/>
          </p:cNvCxnSpPr>
          <p:nvPr/>
        </p:nvCxnSpPr>
        <p:spPr>
          <a:xfrm flipH="1">
            <a:off x="712470" y="267015"/>
            <a:ext cx="473529" cy="1"/>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1"/>
        <p:cNvGrpSpPr/>
        <p:nvPr/>
      </p:nvGrpSpPr>
      <p:grpSpPr>
        <a:xfrm>
          <a:off x="0" y="0"/>
          <a:ext cx="0" cy="0"/>
          <a:chOff x="0" y="0"/>
          <a:chExt cx="0" cy="0"/>
        </a:xfrm>
      </p:grpSpPr>
      <p:sp>
        <p:nvSpPr>
          <p:cNvPr id="203" name="Google Shape;203;p31"/>
          <p:cNvSpPr txBox="1">
            <a:spLocks noGrp="1"/>
          </p:cNvSpPr>
          <p:nvPr>
            <p:ph type="subTitle" idx="1"/>
          </p:nvPr>
        </p:nvSpPr>
        <p:spPr>
          <a:xfrm>
            <a:off x="720000" y="2027590"/>
            <a:ext cx="2229000" cy="86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AU">
                <a:solidFill>
                  <a:schemeClr val="accent6">
                    <a:lumMod val="75000"/>
                  </a:schemeClr>
                </a:solidFill>
                <a:latin typeface="Trebuchet MS" panose="020B0703020202090204" pitchFamily="34" charset="0"/>
              </a:rPr>
              <a:t>Collect as many reviews on the Internet as possible (several thousands)</a:t>
            </a:r>
          </a:p>
          <a:p>
            <a:pPr marL="0" lvl="0" indent="0" algn="just" rtl="0">
              <a:spcBef>
                <a:spcPts val="0"/>
              </a:spcBef>
              <a:spcAft>
                <a:spcPts val="0"/>
              </a:spcAft>
              <a:buNone/>
            </a:pPr>
            <a:endParaRPr lang="en-AU">
              <a:solidFill>
                <a:schemeClr val="accent6">
                  <a:lumMod val="75000"/>
                </a:schemeClr>
              </a:solidFill>
              <a:latin typeface="Trebuchet MS" panose="020B0703020202090204" pitchFamily="34" charset="0"/>
            </a:endParaRPr>
          </a:p>
        </p:txBody>
      </p:sp>
      <p:sp>
        <p:nvSpPr>
          <p:cNvPr id="204" name="Google Shape;204;p31"/>
          <p:cNvSpPr txBox="1">
            <a:spLocks noGrp="1"/>
          </p:cNvSpPr>
          <p:nvPr>
            <p:ph type="subTitle" idx="2"/>
          </p:nvPr>
        </p:nvSpPr>
        <p:spPr>
          <a:xfrm>
            <a:off x="818850" y="1688794"/>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a:t>Web Scrapping</a:t>
            </a:r>
          </a:p>
        </p:txBody>
      </p:sp>
      <p:sp>
        <p:nvSpPr>
          <p:cNvPr id="202" name="Google Shape;202;p31"/>
          <p:cNvSpPr txBox="1">
            <a:spLocks noGrp="1"/>
          </p:cNvSpPr>
          <p:nvPr>
            <p:ph type="ctrTitle"/>
          </p:nvPr>
        </p:nvSpPr>
        <p:spPr>
          <a:xfrm>
            <a:off x="720000" y="451597"/>
            <a:ext cx="5297623" cy="739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DATA COLLECTION  &amp;  DATA CLEANING</a:t>
            </a:r>
            <a:endParaRPr dirty="0"/>
          </a:p>
        </p:txBody>
      </p:sp>
      <p:sp>
        <p:nvSpPr>
          <p:cNvPr id="205" name="Google Shape;205;p31"/>
          <p:cNvSpPr txBox="1">
            <a:spLocks noGrp="1"/>
          </p:cNvSpPr>
          <p:nvPr>
            <p:ph type="subTitle" idx="3"/>
          </p:nvPr>
        </p:nvSpPr>
        <p:spPr>
          <a:xfrm>
            <a:off x="3490156" y="2027590"/>
            <a:ext cx="2229000" cy="869400"/>
          </a:xfrm>
          <a:prstGeom prst="rect">
            <a:avLst/>
          </a:prstGeom>
        </p:spPr>
        <p:txBody>
          <a:bodyPr spcFirstLastPara="1" wrap="square" lIns="91425" tIns="91425" rIns="91425" bIns="91425" anchor="t" anchorCtr="0">
            <a:noAutofit/>
          </a:bodyPr>
          <a:lstStyle/>
          <a:p>
            <a:pPr marL="0" lvl="0" indent="0"/>
            <a:r>
              <a:rPr lang="en-AU">
                <a:solidFill>
                  <a:schemeClr val="accent6">
                    <a:lumMod val="75000"/>
                  </a:schemeClr>
                </a:solidFill>
                <a:latin typeface="Trebuchet MS" panose="020B0703020202090204" pitchFamily="34" charset="0"/>
              </a:rPr>
              <a:t>Break a stream of text into words, phrases, or other meaningful elements called tokens </a:t>
            </a:r>
          </a:p>
        </p:txBody>
      </p:sp>
      <p:sp>
        <p:nvSpPr>
          <p:cNvPr id="206" name="Google Shape;206;p31"/>
          <p:cNvSpPr txBox="1">
            <a:spLocks noGrp="1"/>
          </p:cNvSpPr>
          <p:nvPr>
            <p:ph type="subTitle" idx="4"/>
          </p:nvPr>
        </p:nvSpPr>
        <p:spPr>
          <a:xfrm>
            <a:off x="3589006" y="1688794"/>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a:t>Tokenization </a:t>
            </a:r>
          </a:p>
        </p:txBody>
      </p:sp>
      <p:sp>
        <p:nvSpPr>
          <p:cNvPr id="207" name="Google Shape;207;p31"/>
          <p:cNvSpPr txBox="1">
            <a:spLocks noGrp="1"/>
          </p:cNvSpPr>
          <p:nvPr>
            <p:ph type="subTitle" idx="5"/>
          </p:nvPr>
        </p:nvSpPr>
        <p:spPr>
          <a:xfrm>
            <a:off x="6227656" y="2027590"/>
            <a:ext cx="2229000" cy="869400"/>
          </a:xfrm>
          <a:prstGeom prst="rect">
            <a:avLst/>
          </a:prstGeom>
        </p:spPr>
        <p:txBody>
          <a:bodyPr spcFirstLastPara="1" wrap="square" lIns="91425" tIns="91425" rIns="91425" bIns="91425" anchor="t" anchorCtr="0">
            <a:noAutofit/>
          </a:bodyPr>
          <a:lstStyle/>
          <a:p>
            <a:pPr marL="0" lvl="0" indent="0"/>
            <a:r>
              <a:rPr lang="en-AU">
                <a:solidFill>
                  <a:schemeClr val="accent6">
                    <a:lumMod val="75000"/>
                  </a:schemeClr>
                </a:solidFill>
                <a:latin typeface="Trebuchet MS" panose="020B0703020202090204" pitchFamily="34" charset="0"/>
              </a:rPr>
              <a:t>Reduce inflection in words to their root forms ensuring that the root word belongs to the language</a:t>
            </a:r>
          </a:p>
        </p:txBody>
      </p:sp>
      <p:sp>
        <p:nvSpPr>
          <p:cNvPr id="208" name="Google Shape;208;p31"/>
          <p:cNvSpPr txBox="1">
            <a:spLocks noGrp="1"/>
          </p:cNvSpPr>
          <p:nvPr>
            <p:ph type="subTitle" idx="6"/>
          </p:nvPr>
        </p:nvSpPr>
        <p:spPr>
          <a:xfrm>
            <a:off x="6326506" y="1688794"/>
            <a:ext cx="2031300" cy="400200"/>
          </a:xfrm>
          <a:prstGeom prst="rect">
            <a:avLst/>
          </a:prstGeom>
        </p:spPr>
        <p:txBody>
          <a:bodyPr spcFirstLastPara="1" wrap="square" lIns="91425" tIns="91425" rIns="91425" bIns="91425" anchor="b" anchorCtr="0">
            <a:noAutofit/>
          </a:bodyPr>
          <a:lstStyle/>
          <a:p>
            <a:pPr marL="0" lvl="0" indent="0"/>
            <a:r>
              <a:rPr lang="en-AU" sz="1800"/>
              <a:t>Lemmatization</a:t>
            </a:r>
          </a:p>
        </p:txBody>
      </p:sp>
      <p:pic>
        <p:nvPicPr>
          <p:cNvPr id="209" name="Google Shape;209;p31"/>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98500" y="3091765"/>
            <a:ext cx="1872000" cy="1430433"/>
          </a:xfrm>
          <a:prstGeom prst="rect">
            <a:avLst/>
          </a:prstGeom>
          <a:noFill/>
          <a:ln>
            <a:noFill/>
          </a:ln>
        </p:spPr>
      </p:pic>
      <p:pic>
        <p:nvPicPr>
          <p:cNvPr id="210" name="Google Shape;210;p31"/>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636000" y="3091765"/>
            <a:ext cx="1872000" cy="1430433"/>
          </a:xfrm>
          <a:prstGeom prst="rect">
            <a:avLst/>
          </a:prstGeom>
          <a:noFill/>
          <a:ln>
            <a:noFill/>
          </a:ln>
        </p:spPr>
      </p:pic>
      <p:pic>
        <p:nvPicPr>
          <p:cNvPr id="211" name="Google Shape;211;p31"/>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6373500" y="3091765"/>
            <a:ext cx="1872000" cy="1430433"/>
          </a:xfrm>
          <a:prstGeom prst="rect">
            <a:avLst/>
          </a:prstGeom>
          <a:noFill/>
          <a:ln>
            <a:noFill/>
          </a:ln>
        </p:spPr>
      </p:pic>
      <p:cxnSp>
        <p:nvCxnSpPr>
          <p:cNvPr id="212" name="Google Shape;212;p31"/>
          <p:cNvCxnSpPr/>
          <p:nvPr/>
        </p:nvCxnSpPr>
        <p:spPr>
          <a:xfrm>
            <a:off x="1574808" y="4775919"/>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3" name="Google Shape;213;p31"/>
          <p:cNvCxnSpPr/>
          <p:nvPr/>
        </p:nvCxnSpPr>
        <p:spPr>
          <a:xfrm>
            <a:off x="4344964" y="4775919"/>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4" name="Google Shape;214;p31"/>
          <p:cNvCxnSpPr/>
          <p:nvPr/>
        </p:nvCxnSpPr>
        <p:spPr>
          <a:xfrm>
            <a:off x="7082464" y="4775919"/>
            <a:ext cx="545400" cy="0"/>
          </a:xfrm>
          <a:prstGeom prst="straightConnector1">
            <a:avLst/>
          </a:prstGeom>
          <a:noFill/>
          <a:ln w="19050" cap="flat" cmpd="sng">
            <a:solidFill>
              <a:srgbClr val="2F2F2F"/>
            </a:solidFill>
            <a:prstDash val="solid"/>
            <a:round/>
            <a:headEnd type="none" w="med" len="med"/>
            <a:tailEnd type="none" w="med" len="med"/>
          </a:ln>
        </p:spPr>
      </p:cxnSp>
      <p:sp>
        <p:nvSpPr>
          <p:cNvPr id="15" name="Google Shape;389;p38">
            <a:extLst>
              <a:ext uri="{FF2B5EF4-FFF2-40B4-BE49-F238E27FC236}">
                <a16:creationId xmlns:a16="http://schemas.microsoft.com/office/drawing/2014/main" id="{63B2BADD-6194-484B-9D99-A39D9BFAA843}"/>
              </a:ext>
            </a:extLst>
          </p:cNvPr>
          <p:cNvSpPr/>
          <p:nvPr/>
        </p:nvSpPr>
        <p:spPr>
          <a:xfrm>
            <a:off x="7618198" y="565244"/>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p38">
            <a:extLst>
              <a:ext uri="{FF2B5EF4-FFF2-40B4-BE49-F238E27FC236}">
                <a16:creationId xmlns:a16="http://schemas.microsoft.com/office/drawing/2014/main" id="{8FCD76B8-B1BB-AE40-86A6-6EE1F2126861}"/>
              </a:ext>
            </a:extLst>
          </p:cNvPr>
          <p:cNvSpPr txBox="1"/>
          <p:nvPr/>
        </p:nvSpPr>
        <p:spPr>
          <a:xfrm>
            <a:off x="7741198" y="53235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01</a:t>
            </a:r>
            <a:endParaRPr b="1" dirty="0">
              <a:solidFill>
                <a:srgbClr val="2F2F2F"/>
              </a:solidFill>
              <a:latin typeface="Reem Kufi"/>
              <a:ea typeface="Reem Kufi"/>
              <a:cs typeface="Reem Kufi"/>
              <a:sym typeface="Reem Kufi"/>
            </a:endParaRPr>
          </a:p>
        </p:txBody>
      </p:sp>
      <p:sp>
        <p:nvSpPr>
          <p:cNvPr id="2" name="Rectangle 1">
            <a:extLst>
              <a:ext uri="{FF2B5EF4-FFF2-40B4-BE49-F238E27FC236}">
                <a16:creationId xmlns:a16="http://schemas.microsoft.com/office/drawing/2014/main" id="{87537D8E-9AE7-F643-8055-436D5C6ECCC7}"/>
              </a:ext>
            </a:extLst>
          </p:cNvPr>
          <p:cNvSpPr/>
          <p:nvPr/>
        </p:nvSpPr>
        <p:spPr>
          <a:xfrm>
            <a:off x="6838232" y="555058"/>
            <a:ext cx="718466" cy="369332"/>
          </a:xfrm>
          <a:prstGeom prst="rect">
            <a:avLst/>
          </a:prstGeom>
        </p:spPr>
        <p:txBody>
          <a:bodyPr wrap="none">
            <a:spAutoFit/>
          </a:bodyPr>
          <a:lstStyle/>
          <a:p>
            <a:r>
              <a:rPr lang="fr-FR" sz="1800" b="1" dirty="0">
                <a:solidFill>
                  <a:srgbClr val="2F2F2F"/>
                </a:solidFill>
                <a:latin typeface="Reem Kufi"/>
                <a:sym typeface="Reem Kufi"/>
              </a:rPr>
              <a:t>STEP</a:t>
            </a:r>
            <a:endParaRPr lang="fr-FR" sz="1100" dirty="0"/>
          </a:p>
        </p:txBody>
      </p:sp>
      <p:sp>
        <p:nvSpPr>
          <p:cNvPr id="3" name="Triangle 2">
            <a:extLst>
              <a:ext uri="{FF2B5EF4-FFF2-40B4-BE49-F238E27FC236}">
                <a16:creationId xmlns:a16="http://schemas.microsoft.com/office/drawing/2014/main" id="{C87AE997-04B4-0848-9E06-FEC413DF32B3}"/>
              </a:ext>
            </a:extLst>
          </p:cNvPr>
          <p:cNvSpPr/>
          <p:nvPr/>
        </p:nvSpPr>
        <p:spPr>
          <a:xfrm rot="5400000">
            <a:off x="3045822" y="2229077"/>
            <a:ext cx="432000" cy="113212"/>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riangle 18">
            <a:extLst>
              <a:ext uri="{FF2B5EF4-FFF2-40B4-BE49-F238E27FC236}">
                <a16:creationId xmlns:a16="http://schemas.microsoft.com/office/drawing/2014/main" id="{B785062C-B565-3241-B9FE-7D7DE658F309}"/>
              </a:ext>
            </a:extLst>
          </p:cNvPr>
          <p:cNvSpPr/>
          <p:nvPr/>
        </p:nvSpPr>
        <p:spPr>
          <a:xfrm rot="5400000">
            <a:off x="5731235" y="2229077"/>
            <a:ext cx="432000" cy="113212"/>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3" name="Google Shape;293;p33">
            <a:extLst>
              <a:ext uri="{FF2B5EF4-FFF2-40B4-BE49-F238E27FC236}">
                <a16:creationId xmlns:a16="http://schemas.microsoft.com/office/drawing/2014/main" id="{67C56225-505D-1F45-81F6-CCF2E584AB69}"/>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913900" y="3161678"/>
            <a:ext cx="1872001" cy="1422255"/>
          </a:xfrm>
          <a:prstGeom prst="rect">
            <a:avLst/>
          </a:prstGeom>
          <a:noFill/>
          <a:ln>
            <a:noFill/>
          </a:ln>
        </p:spPr>
      </p:pic>
      <p:sp>
        <p:nvSpPr>
          <p:cNvPr id="203" name="Google Shape;203;p31"/>
          <p:cNvSpPr txBox="1">
            <a:spLocks noGrp="1"/>
          </p:cNvSpPr>
          <p:nvPr>
            <p:ph type="subTitle" idx="1"/>
          </p:nvPr>
        </p:nvSpPr>
        <p:spPr>
          <a:xfrm>
            <a:off x="706898" y="1882527"/>
            <a:ext cx="2349767"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Representation in which a word is associated to a numeric vector. We can then perform calculations and operations on embedding matrices</a:t>
            </a:r>
          </a:p>
        </p:txBody>
      </p:sp>
      <p:sp>
        <p:nvSpPr>
          <p:cNvPr id="204" name="Google Shape;204;p31"/>
          <p:cNvSpPr txBox="1">
            <a:spLocks noGrp="1"/>
          </p:cNvSpPr>
          <p:nvPr>
            <p:ph type="subTitle" idx="2"/>
          </p:nvPr>
        </p:nvSpPr>
        <p:spPr>
          <a:xfrm>
            <a:off x="805749" y="1574753"/>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err="1"/>
              <a:t>Embedding</a:t>
            </a:r>
            <a:endParaRPr sz="1800" dirty="0"/>
          </a:p>
        </p:txBody>
      </p:sp>
      <p:sp>
        <p:nvSpPr>
          <p:cNvPr id="205" name="Google Shape;205;p31"/>
          <p:cNvSpPr txBox="1">
            <a:spLocks noGrp="1"/>
          </p:cNvSpPr>
          <p:nvPr>
            <p:ph type="subTitle" idx="3"/>
          </p:nvPr>
        </p:nvSpPr>
        <p:spPr>
          <a:xfrm>
            <a:off x="3501547" y="1882527"/>
            <a:ext cx="2229000" cy="869400"/>
          </a:xfrm>
          <a:prstGeom prst="rect">
            <a:avLst/>
          </a:prstGeom>
        </p:spPr>
        <p:txBody>
          <a:bodyPr spcFirstLastPara="1" wrap="square" lIns="91425" tIns="91425" rIns="91425" bIns="91425" anchor="t" anchorCtr="0">
            <a:noAutofit/>
          </a:bodyPr>
          <a:lstStyle/>
          <a:p>
            <a:pPr marL="0" lvl="0" indent="0"/>
            <a:r>
              <a:rPr lang="en-GB" dirty="0">
                <a:solidFill>
                  <a:schemeClr val="accent4">
                    <a:lumMod val="75000"/>
                    <a:lumOff val="25000"/>
                  </a:schemeClr>
                </a:solidFill>
                <a:latin typeface="Trebuchet MS" panose="020B0703020202090204" pitchFamily="34" charset="0"/>
              </a:rPr>
              <a:t>Mathematical method for </a:t>
            </a:r>
            <a:r>
              <a:rPr lang="en-GB" dirty="0" err="1">
                <a:solidFill>
                  <a:schemeClr val="accent4">
                    <a:lumMod val="75000"/>
                    <a:lumOff val="25000"/>
                  </a:schemeClr>
                </a:solidFill>
                <a:latin typeface="Trebuchet MS" panose="020B0703020202090204" pitchFamily="34" charset="0"/>
              </a:rPr>
              <a:t>modeling</a:t>
            </a:r>
            <a:r>
              <a:rPr lang="en-GB" dirty="0">
                <a:solidFill>
                  <a:schemeClr val="accent4">
                    <a:lumMod val="75000"/>
                    <a:lumOff val="25000"/>
                  </a:schemeClr>
                </a:solidFill>
                <a:latin typeface="Trebuchet MS" panose="020B0703020202090204" pitchFamily="34" charset="0"/>
              </a:rPr>
              <a:t> the meaning of words and passages by analysing a corpus of texts</a:t>
            </a:r>
            <a:endParaRPr dirty="0">
              <a:solidFill>
                <a:schemeClr val="accent4">
                  <a:lumMod val="75000"/>
                  <a:lumOff val="25000"/>
                </a:schemeClr>
              </a:solidFill>
              <a:latin typeface="Trebuchet MS" panose="020B0703020202090204" pitchFamily="34" charset="0"/>
            </a:endParaRPr>
          </a:p>
        </p:txBody>
      </p:sp>
      <p:sp>
        <p:nvSpPr>
          <p:cNvPr id="206" name="Google Shape;206;p31"/>
          <p:cNvSpPr txBox="1">
            <a:spLocks noGrp="1"/>
          </p:cNvSpPr>
          <p:nvPr>
            <p:ph type="subTitle" idx="4"/>
          </p:nvPr>
        </p:nvSpPr>
        <p:spPr>
          <a:xfrm>
            <a:off x="3600397" y="1574753"/>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LSI</a:t>
            </a:r>
            <a:endParaRPr sz="1800" dirty="0"/>
          </a:p>
        </p:txBody>
      </p:sp>
      <p:sp>
        <p:nvSpPr>
          <p:cNvPr id="207" name="Google Shape;207;p31"/>
          <p:cNvSpPr txBox="1">
            <a:spLocks noGrp="1"/>
          </p:cNvSpPr>
          <p:nvPr>
            <p:ph type="subTitle" idx="5"/>
          </p:nvPr>
        </p:nvSpPr>
        <p:spPr>
          <a:xfrm>
            <a:off x="6247211" y="1882527"/>
            <a:ext cx="2229000"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Embedding method which embarks a neural net with context and target word notions</a:t>
            </a:r>
          </a:p>
        </p:txBody>
      </p:sp>
      <p:sp>
        <p:nvSpPr>
          <p:cNvPr id="208" name="Google Shape;208;p31"/>
          <p:cNvSpPr txBox="1">
            <a:spLocks noGrp="1"/>
          </p:cNvSpPr>
          <p:nvPr>
            <p:ph type="subTitle" idx="6"/>
          </p:nvPr>
        </p:nvSpPr>
        <p:spPr>
          <a:xfrm>
            <a:off x="6346061" y="1574753"/>
            <a:ext cx="2031300" cy="400200"/>
          </a:xfrm>
          <a:prstGeom prst="rect">
            <a:avLst/>
          </a:prstGeom>
        </p:spPr>
        <p:txBody>
          <a:bodyPr spcFirstLastPara="1" wrap="square" lIns="91425" tIns="91425" rIns="91425" bIns="91425" anchor="b" anchorCtr="0">
            <a:noAutofit/>
          </a:bodyPr>
          <a:lstStyle/>
          <a:p>
            <a:pPr marL="0" lvl="0" indent="0"/>
            <a:r>
              <a:rPr lang="fr-FR" sz="1800" dirty="0"/>
              <a:t>Word2Vec</a:t>
            </a:r>
            <a:endParaRPr sz="1800" dirty="0"/>
          </a:p>
        </p:txBody>
      </p:sp>
      <p:cxnSp>
        <p:nvCxnSpPr>
          <p:cNvPr id="212" name="Google Shape;212;p31"/>
          <p:cNvCxnSpPr/>
          <p:nvPr/>
        </p:nvCxnSpPr>
        <p:spPr>
          <a:xfrm>
            <a:off x="1577201" y="4810581"/>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3" name="Google Shape;213;p31"/>
          <p:cNvCxnSpPr/>
          <p:nvPr/>
        </p:nvCxnSpPr>
        <p:spPr>
          <a:xfrm>
            <a:off x="4371849" y="4810581"/>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4" name="Google Shape;214;p31"/>
          <p:cNvCxnSpPr/>
          <p:nvPr/>
        </p:nvCxnSpPr>
        <p:spPr>
          <a:xfrm>
            <a:off x="7117513" y="4810581"/>
            <a:ext cx="545400" cy="0"/>
          </a:xfrm>
          <a:prstGeom prst="straightConnector1">
            <a:avLst/>
          </a:prstGeom>
          <a:noFill/>
          <a:ln w="19050" cap="flat" cmpd="sng">
            <a:solidFill>
              <a:srgbClr val="2F2F2F"/>
            </a:solidFill>
            <a:prstDash val="solid"/>
            <a:round/>
            <a:headEnd type="none" w="med" len="med"/>
            <a:tailEnd type="none" w="med" len="med"/>
          </a:ln>
        </p:spPr>
      </p:cxnSp>
      <p:pic>
        <p:nvPicPr>
          <p:cNvPr id="16" name="Google Shape;377;p36">
            <a:extLst>
              <a:ext uri="{FF2B5EF4-FFF2-40B4-BE49-F238E27FC236}">
                <a16:creationId xmlns:a16="http://schemas.microsoft.com/office/drawing/2014/main" id="{50F73F91-80EE-46A1-99ED-8815F26F3388}"/>
              </a:ext>
            </a:extLst>
          </p:cNvPr>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6438750" y="3161680"/>
            <a:ext cx="1872000" cy="1422254"/>
          </a:xfrm>
          <a:prstGeom prst="rect">
            <a:avLst/>
          </a:prstGeom>
          <a:noFill/>
          <a:ln>
            <a:noFill/>
          </a:ln>
        </p:spPr>
      </p:pic>
      <p:pic>
        <p:nvPicPr>
          <p:cNvPr id="17" name="Google Shape;494;p43">
            <a:extLst>
              <a:ext uri="{FF2B5EF4-FFF2-40B4-BE49-F238E27FC236}">
                <a16:creationId xmlns:a16="http://schemas.microsoft.com/office/drawing/2014/main" id="{3F29BE5E-2D7A-4DBE-AD80-745604D2E810}"/>
              </a:ext>
            </a:extLst>
          </p:cNvPr>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700788" y="3161681"/>
            <a:ext cx="1872000" cy="1391059"/>
          </a:xfrm>
          <a:prstGeom prst="rect">
            <a:avLst/>
          </a:prstGeom>
          <a:noFill/>
          <a:ln>
            <a:noFill/>
          </a:ln>
        </p:spPr>
      </p:pic>
      <p:sp>
        <p:nvSpPr>
          <p:cNvPr id="18" name="Google Shape;389;p38">
            <a:extLst>
              <a:ext uri="{FF2B5EF4-FFF2-40B4-BE49-F238E27FC236}">
                <a16:creationId xmlns:a16="http://schemas.microsoft.com/office/drawing/2014/main" id="{BDAF8E84-4C27-C34A-9CE9-50DE15807E12}"/>
              </a:ext>
            </a:extLst>
          </p:cNvPr>
          <p:cNvSpPr/>
          <p:nvPr/>
        </p:nvSpPr>
        <p:spPr>
          <a:xfrm>
            <a:off x="7618198" y="565244"/>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4;p38">
            <a:extLst>
              <a:ext uri="{FF2B5EF4-FFF2-40B4-BE49-F238E27FC236}">
                <a16:creationId xmlns:a16="http://schemas.microsoft.com/office/drawing/2014/main" id="{B4E2C200-BD80-B244-A0D4-CE3F0680BE3C}"/>
              </a:ext>
            </a:extLst>
          </p:cNvPr>
          <p:cNvSpPr txBox="1"/>
          <p:nvPr/>
        </p:nvSpPr>
        <p:spPr>
          <a:xfrm>
            <a:off x="7741198" y="53235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02</a:t>
            </a:r>
            <a:endParaRPr b="1" dirty="0">
              <a:solidFill>
                <a:srgbClr val="2F2F2F"/>
              </a:solidFill>
              <a:latin typeface="Reem Kufi"/>
              <a:ea typeface="Reem Kufi"/>
              <a:cs typeface="Reem Kufi"/>
              <a:sym typeface="Reem Kufi"/>
            </a:endParaRPr>
          </a:p>
        </p:txBody>
      </p:sp>
      <p:sp>
        <p:nvSpPr>
          <p:cNvPr id="20" name="Rectangle 19">
            <a:extLst>
              <a:ext uri="{FF2B5EF4-FFF2-40B4-BE49-F238E27FC236}">
                <a16:creationId xmlns:a16="http://schemas.microsoft.com/office/drawing/2014/main" id="{A1B70786-933A-1041-A7C7-417942457DED}"/>
              </a:ext>
            </a:extLst>
          </p:cNvPr>
          <p:cNvSpPr/>
          <p:nvPr/>
        </p:nvSpPr>
        <p:spPr>
          <a:xfrm>
            <a:off x="6838232" y="555058"/>
            <a:ext cx="718466" cy="369332"/>
          </a:xfrm>
          <a:prstGeom prst="rect">
            <a:avLst/>
          </a:prstGeom>
        </p:spPr>
        <p:txBody>
          <a:bodyPr wrap="none">
            <a:spAutoFit/>
          </a:bodyPr>
          <a:lstStyle/>
          <a:p>
            <a:r>
              <a:rPr lang="fr-FR" sz="1800" b="1" dirty="0">
                <a:solidFill>
                  <a:srgbClr val="2F2F2F"/>
                </a:solidFill>
                <a:latin typeface="Reem Kufi"/>
                <a:sym typeface="Reem Kufi"/>
              </a:rPr>
              <a:t>STEP</a:t>
            </a:r>
            <a:endParaRPr lang="fr-FR" sz="1100" dirty="0"/>
          </a:p>
        </p:txBody>
      </p:sp>
      <p:sp>
        <p:nvSpPr>
          <p:cNvPr id="21" name="Google Shape;202;p31">
            <a:extLst>
              <a:ext uri="{FF2B5EF4-FFF2-40B4-BE49-F238E27FC236}">
                <a16:creationId xmlns:a16="http://schemas.microsoft.com/office/drawing/2014/main" id="{CDC151DF-5766-B741-A20B-5A0E134DC6FA}"/>
              </a:ext>
            </a:extLst>
          </p:cNvPr>
          <p:cNvSpPr txBox="1">
            <a:spLocks/>
          </p:cNvSpPr>
          <p:nvPr/>
        </p:nvSpPr>
        <p:spPr>
          <a:xfrm>
            <a:off x="720000" y="451597"/>
            <a:ext cx="5297623"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fr-FR" dirty="0"/>
              <a:t>REVIEW EMBEDDING</a:t>
            </a:r>
          </a:p>
        </p:txBody>
      </p:sp>
      <p:sp>
        <p:nvSpPr>
          <p:cNvPr id="24" name="Triangle 23">
            <a:extLst>
              <a:ext uri="{FF2B5EF4-FFF2-40B4-BE49-F238E27FC236}">
                <a16:creationId xmlns:a16="http://schemas.microsoft.com/office/drawing/2014/main" id="{43E29D43-5FEA-934C-AE51-4C0FDB6D3DB6}"/>
              </a:ext>
            </a:extLst>
          </p:cNvPr>
          <p:cNvSpPr/>
          <p:nvPr/>
        </p:nvSpPr>
        <p:spPr>
          <a:xfrm rot="5400000">
            <a:off x="3089367" y="2195693"/>
            <a:ext cx="432000" cy="113212"/>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ZoneTexte 24">
            <a:extLst>
              <a:ext uri="{FF2B5EF4-FFF2-40B4-BE49-F238E27FC236}">
                <a16:creationId xmlns:a16="http://schemas.microsoft.com/office/drawing/2014/main" id="{2414475B-84B5-EB4E-9144-321BFABA4A65}"/>
              </a:ext>
            </a:extLst>
          </p:cNvPr>
          <p:cNvSpPr txBox="1"/>
          <p:nvPr/>
        </p:nvSpPr>
        <p:spPr>
          <a:xfrm>
            <a:off x="5841572" y="2052244"/>
            <a:ext cx="370614" cy="400110"/>
          </a:xfrm>
          <a:prstGeom prst="rect">
            <a:avLst/>
          </a:prstGeom>
          <a:noFill/>
        </p:spPr>
        <p:txBody>
          <a:bodyPr wrap="none" rtlCol="0">
            <a:spAutoFit/>
          </a:bodyPr>
          <a:lstStyle/>
          <a:p>
            <a:r>
              <a:rPr lang="en-GB" sz="2000" b="1" dirty="0">
                <a:solidFill>
                  <a:srgbClr val="EC8037"/>
                </a:solidFill>
                <a:latin typeface="Arial" panose="020B0604020202020204" pitchFamily="34" charset="0"/>
                <a:cs typeface="Arial" panose="020B0604020202020204" pitchFamily="34" charset="0"/>
              </a:rPr>
              <a:t>&amp;</a:t>
            </a:r>
          </a:p>
        </p:txBody>
      </p:sp>
    </p:spTree>
    <p:extLst>
      <p:ext uri="{BB962C8B-B14F-4D97-AF65-F5344CB8AC3E}">
        <p14:creationId xmlns:p14="http://schemas.microsoft.com/office/powerpoint/2010/main" val="232537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6" name="Google Shape;398;p38">
            <a:extLst>
              <a:ext uri="{FF2B5EF4-FFF2-40B4-BE49-F238E27FC236}">
                <a16:creationId xmlns:a16="http://schemas.microsoft.com/office/drawing/2014/main" id="{F1BA9D30-86D9-8842-A569-A7F1AAA077DA}"/>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6639911" y="3104511"/>
            <a:ext cx="1443600" cy="1443600"/>
          </a:xfrm>
          <a:prstGeom prst="rect">
            <a:avLst/>
          </a:prstGeom>
          <a:noFill/>
          <a:ln>
            <a:noFill/>
          </a:ln>
        </p:spPr>
      </p:pic>
      <p:pic>
        <p:nvPicPr>
          <p:cNvPr id="29" name="Google Shape;377;p36">
            <a:extLst>
              <a:ext uri="{FF2B5EF4-FFF2-40B4-BE49-F238E27FC236}">
                <a16:creationId xmlns:a16="http://schemas.microsoft.com/office/drawing/2014/main" id="{7D668815-FEEF-4341-8FE0-ABF66049D21C}"/>
              </a:ext>
            </a:extLst>
          </p:cNvPr>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923056" y="3104512"/>
            <a:ext cx="1442774" cy="1443600"/>
          </a:xfrm>
          <a:prstGeom prst="rect">
            <a:avLst/>
          </a:prstGeom>
          <a:noFill/>
          <a:ln>
            <a:noFill/>
          </a:ln>
        </p:spPr>
      </p:pic>
      <p:pic>
        <p:nvPicPr>
          <p:cNvPr id="28" name="Google Shape;376;p36">
            <a:extLst>
              <a:ext uri="{FF2B5EF4-FFF2-40B4-BE49-F238E27FC236}">
                <a16:creationId xmlns:a16="http://schemas.microsoft.com/office/drawing/2014/main" id="{0F194C68-BD3B-0940-B90B-9A022CFC1330}"/>
              </a:ext>
            </a:extLst>
          </p:cNvPr>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1131358" y="3104511"/>
            <a:ext cx="1443600" cy="1444423"/>
          </a:xfrm>
          <a:prstGeom prst="rect">
            <a:avLst/>
          </a:prstGeom>
          <a:noFill/>
          <a:ln>
            <a:noFill/>
          </a:ln>
        </p:spPr>
      </p:pic>
      <p:sp>
        <p:nvSpPr>
          <p:cNvPr id="203" name="Google Shape;203;p31"/>
          <p:cNvSpPr txBox="1">
            <a:spLocks noGrp="1"/>
          </p:cNvSpPr>
          <p:nvPr>
            <p:ph type="subTitle" idx="1"/>
          </p:nvPr>
        </p:nvSpPr>
        <p:spPr>
          <a:xfrm>
            <a:off x="706898" y="1899945"/>
            <a:ext cx="2349767"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Method to identify the latent topics in the corpus of reviews and the words most related to each topic</a:t>
            </a:r>
          </a:p>
        </p:txBody>
      </p:sp>
      <p:sp>
        <p:nvSpPr>
          <p:cNvPr id="204" name="Google Shape;204;p31"/>
          <p:cNvSpPr txBox="1">
            <a:spLocks noGrp="1"/>
          </p:cNvSpPr>
          <p:nvPr>
            <p:ph type="subTitle" idx="2"/>
          </p:nvPr>
        </p:nvSpPr>
        <p:spPr>
          <a:xfrm>
            <a:off x="805749" y="1592171"/>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Topic extraction</a:t>
            </a:r>
            <a:endParaRPr sz="1800" dirty="0"/>
          </a:p>
        </p:txBody>
      </p:sp>
      <p:sp>
        <p:nvSpPr>
          <p:cNvPr id="205" name="Google Shape;205;p31"/>
          <p:cNvSpPr txBox="1">
            <a:spLocks noGrp="1"/>
          </p:cNvSpPr>
          <p:nvPr>
            <p:ph type="subTitle" idx="3"/>
          </p:nvPr>
        </p:nvSpPr>
        <p:spPr>
          <a:xfrm>
            <a:off x="3501547" y="1899945"/>
            <a:ext cx="2229000" cy="1081436"/>
          </a:xfrm>
          <a:prstGeom prst="rect">
            <a:avLst/>
          </a:prstGeom>
        </p:spPr>
        <p:txBody>
          <a:bodyPr spcFirstLastPara="1" wrap="square" lIns="91425" tIns="91425" rIns="91425" bIns="91425" anchor="t" anchorCtr="0">
            <a:noAutofit/>
          </a:bodyPr>
          <a:lstStyle/>
          <a:p>
            <a:pPr marL="0" indent="0"/>
            <a:r>
              <a:rPr lang="en-GB" dirty="0">
                <a:solidFill>
                  <a:schemeClr val="accent4">
                    <a:lumMod val="75000"/>
                    <a:lumOff val="25000"/>
                  </a:schemeClr>
                </a:solidFill>
                <a:latin typeface="Trebuchet MS" panose="020B0703020202090204" pitchFamily="34" charset="0"/>
              </a:rPr>
              <a:t>A statistical model that views each review as a mixture of topics and each word as related to one of the topics</a:t>
            </a:r>
          </a:p>
        </p:txBody>
      </p:sp>
      <p:sp>
        <p:nvSpPr>
          <p:cNvPr id="206" name="Google Shape;206;p31"/>
          <p:cNvSpPr txBox="1">
            <a:spLocks noGrp="1"/>
          </p:cNvSpPr>
          <p:nvPr>
            <p:ph type="subTitle" idx="4"/>
          </p:nvPr>
        </p:nvSpPr>
        <p:spPr>
          <a:xfrm>
            <a:off x="3600397" y="1592171"/>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LDA</a:t>
            </a:r>
            <a:endParaRPr sz="1800" dirty="0"/>
          </a:p>
        </p:txBody>
      </p:sp>
      <p:sp>
        <p:nvSpPr>
          <p:cNvPr id="207" name="Google Shape;207;p31"/>
          <p:cNvSpPr txBox="1">
            <a:spLocks noGrp="1"/>
          </p:cNvSpPr>
          <p:nvPr>
            <p:ph type="subTitle" idx="5"/>
          </p:nvPr>
        </p:nvSpPr>
        <p:spPr>
          <a:xfrm>
            <a:off x="6247211" y="1899945"/>
            <a:ext cx="2229000"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A variant of the LDA model to extract topics through clustering of shorter texts</a:t>
            </a:r>
          </a:p>
          <a:p>
            <a:pPr marL="0" indent="0"/>
            <a:endParaRPr lang="en-US" dirty="0">
              <a:solidFill>
                <a:schemeClr val="accent4">
                  <a:lumMod val="75000"/>
                  <a:lumOff val="25000"/>
                </a:schemeClr>
              </a:solidFill>
              <a:latin typeface="Trebuchet MS" panose="020B0703020202090204" pitchFamily="34" charset="0"/>
            </a:endParaRPr>
          </a:p>
        </p:txBody>
      </p:sp>
      <p:sp>
        <p:nvSpPr>
          <p:cNvPr id="208" name="Google Shape;208;p31"/>
          <p:cNvSpPr txBox="1">
            <a:spLocks noGrp="1"/>
          </p:cNvSpPr>
          <p:nvPr>
            <p:ph type="subTitle" idx="6"/>
          </p:nvPr>
        </p:nvSpPr>
        <p:spPr>
          <a:xfrm>
            <a:off x="6346061" y="1592171"/>
            <a:ext cx="2031300" cy="400200"/>
          </a:xfrm>
          <a:prstGeom prst="rect">
            <a:avLst/>
          </a:prstGeom>
        </p:spPr>
        <p:txBody>
          <a:bodyPr spcFirstLastPara="1" wrap="square" lIns="91425" tIns="91425" rIns="91425" bIns="91425" anchor="b" anchorCtr="0">
            <a:noAutofit/>
          </a:bodyPr>
          <a:lstStyle/>
          <a:p>
            <a:pPr marL="0" lvl="0" indent="0"/>
            <a:r>
              <a:rPr lang="fr-FR" sz="1800" dirty="0"/>
              <a:t>GSDMM</a:t>
            </a:r>
            <a:endParaRPr sz="1800" dirty="0"/>
          </a:p>
        </p:txBody>
      </p:sp>
      <p:cxnSp>
        <p:nvCxnSpPr>
          <p:cNvPr id="212" name="Google Shape;212;p31"/>
          <p:cNvCxnSpPr/>
          <p:nvPr/>
        </p:nvCxnSpPr>
        <p:spPr>
          <a:xfrm>
            <a:off x="1577201" y="4810581"/>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3" name="Google Shape;213;p31"/>
          <p:cNvCxnSpPr/>
          <p:nvPr/>
        </p:nvCxnSpPr>
        <p:spPr>
          <a:xfrm>
            <a:off x="4371849" y="4810581"/>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4" name="Google Shape;214;p31"/>
          <p:cNvCxnSpPr/>
          <p:nvPr/>
        </p:nvCxnSpPr>
        <p:spPr>
          <a:xfrm>
            <a:off x="7117513" y="4810581"/>
            <a:ext cx="5454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389;p38">
            <a:extLst>
              <a:ext uri="{FF2B5EF4-FFF2-40B4-BE49-F238E27FC236}">
                <a16:creationId xmlns:a16="http://schemas.microsoft.com/office/drawing/2014/main" id="{BDAF8E84-4C27-C34A-9CE9-50DE15807E12}"/>
              </a:ext>
            </a:extLst>
          </p:cNvPr>
          <p:cNvSpPr/>
          <p:nvPr/>
        </p:nvSpPr>
        <p:spPr>
          <a:xfrm>
            <a:off x="7618198" y="565244"/>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4;p38">
            <a:extLst>
              <a:ext uri="{FF2B5EF4-FFF2-40B4-BE49-F238E27FC236}">
                <a16:creationId xmlns:a16="http://schemas.microsoft.com/office/drawing/2014/main" id="{B4E2C200-BD80-B244-A0D4-CE3F0680BE3C}"/>
              </a:ext>
            </a:extLst>
          </p:cNvPr>
          <p:cNvSpPr txBox="1"/>
          <p:nvPr/>
        </p:nvSpPr>
        <p:spPr>
          <a:xfrm>
            <a:off x="7741198" y="53235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03</a:t>
            </a:r>
            <a:endParaRPr b="1" dirty="0">
              <a:solidFill>
                <a:srgbClr val="2F2F2F"/>
              </a:solidFill>
              <a:latin typeface="Reem Kufi"/>
              <a:ea typeface="Reem Kufi"/>
              <a:cs typeface="Reem Kufi"/>
              <a:sym typeface="Reem Kufi"/>
            </a:endParaRPr>
          </a:p>
        </p:txBody>
      </p:sp>
      <p:sp>
        <p:nvSpPr>
          <p:cNvPr id="20" name="Rectangle 19">
            <a:extLst>
              <a:ext uri="{FF2B5EF4-FFF2-40B4-BE49-F238E27FC236}">
                <a16:creationId xmlns:a16="http://schemas.microsoft.com/office/drawing/2014/main" id="{A1B70786-933A-1041-A7C7-417942457DED}"/>
              </a:ext>
            </a:extLst>
          </p:cNvPr>
          <p:cNvSpPr/>
          <p:nvPr/>
        </p:nvSpPr>
        <p:spPr>
          <a:xfrm>
            <a:off x="6838232" y="555058"/>
            <a:ext cx="718466" cy="369332"/>
          </a:xfrm>
          <a:prstGeom prst="rect">
            <a:avLst/>
          </a:prstGeom>
        </p:spPr>
        <p:txBody>
          <a:bodyPr wrap="none">
            <a:spAutoFit/>
          </a:bodyPr>
          <a:lstStyle/>
          <a:p>
            <a:r>
              <a:rPr lang="fr-FR" sz="1800" b="1" dirty="0">
                <a:solidFill>
                  <a:srgbClr val="2F2F2F"/>
                </a:solidFill>
                <a:latin typeface="Reem Kufi"/>
                <a:sym typeface="Reem Kufi"/>
              </a:rPr>
              <a:t>STEP</a:t>
            </a:r>
            <a:endParaRPr lang="fr-FR" sz="1100" dirty="0"/>
          </a:p>
        </p:txBody>
      </p:sp>
      <p:sp>
        <p:nvSpPr>
          <p:cNvPr id="21" name="Google Shape;202;p31">
            <a:extLst>
              <a:ext uri="{FF2B5EF4-FFF2-40B4-BE49-F238E27FC236}">
                <a16:creationId xmlns:a16="http://schemas.microsoft.com/office/drawing/2014/main" id="{CDC151DF-5766-B741-A20B-5A0E134DC6FA}"/>
              </a:ext>
            </a:extLst>
          </p:cNvPr>
          <p:cNvSpPr txBox="1">
            <a:spLocks/>
          </p:cNvSpPr>
          <p:nvPr/>
        </p:nvSpPr>
        <p:spPr>
          <a:xfrm>
            <a:off x="720000" y="451597"/>
            <a:ext cx="5297623"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fr-FR" dirty="0"/>
              <a:t>TOPIC EXTRACTION</a:t>
            </a:r>
          </a:p>
        </p:txBody>
      </p:sp>
      <p:sp>
        <p:nvSpPr>
          <p:cNvPr id="27" name="Triangle 26">
            <a:extLst>
              <a:ext uri="{FF2B5EF4-FFF2-40B4-BE49-F238E27FC236}">
                <a16:creationId xmlns:a16="http://schemas.microsoft.com/office/drawing/2014/main" id="{76550A3A-BB30-C041-8807-0DAE353F049E}"/>
              </a:ext>
            </a:extLst>
          </p:cNvPr>
          <p:cNvSpPr/>
          <p:nvPr/>
        </p:nvSpPr>
        <p:spPr>
          <a:xfrm rot="5400000">
            <a:off x="3089367" y="2195693"/>
            <a:ext cx="432000" cy="113212"/>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ZoneTexte 9">
            <a:extLst>
              <a:ext uri="{FF2B5EF4-FFF2-40B4-BE49-F238E27FC236}">
                <a16:creationId xmlns:a16="http://schemas.microsoft.com/office/drawing/2014/main" id="{BE0725C7-361D-294D-B633-38D417C63E6F}"/>
              </a:ext>
            </a:extLst>
          </p:cNvPr>
          <p:cNvSpPr txBox="1"/>
          <p:nvPr/>
        </p:nvSpPr>
        <p:spPr>
          <a:xfrm>
            <a:off x="5841572" y="2052244"/>
            <a:ext cx="370614" cy="400110"/>
          </a:xfrm>
          <a:prstGeom prst="rect">
            <a:avLst/>
          </a:prstGeom>
          <a:noFill/>
        </p:spPr>
        <p:txBody>
          <a:bodyPr wrap="none" rtlCol="0">
            <a:spAutoFit/>
          </a:bodyPr>
          <a:lstStyle/>
          <a:p>
            <a:r>
              <a:rPr lang="en-GB" sz="2000" b="1" dirty="0">
                <a:solidFill>
                  <a:srgbClr val="EC8037"/>
                </a:solidFill>
                <a:latin typeface="Arial" panose="020B0604020202020204" pitchFamily="34" charset="0"/>
                <a:cs typeface="Arial" panose="020B0604020202020204" pitchFamily="34" charset="0"/>
              </a:rPr>
              <a:t>&amp;</a:t>
            </a:r>
          </a:p>
        </p:txBody>
      </p:sp>
    </p:spTree>
    <p:extLst>
      <p:ext uri="{BB962C8B-B14F-4D97-AF65-F5344CB8AC3E}">
        <p14:creationId xmlns:p14="http://schemas.microsoft.com/office/powerpoint/2010/main" val="144473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8600" y="2458447"/>
            <a:ext cx="2342700" cy="2537400"/>
          </a:xfrm>
          <a:prstGeom prst="rect">
            <a:avLst/>
          </a:prstGeom>
          <a:noFill/>
          <a:ln>
            <a:noFill/>
          </a:ln>
        </p:spPr>
      </p:pic>
      <p:sp>
        <p:nvSpPr>
          <p:cNvPr id="189" name="Google Shape;189;p29"/>
          <p:cNvSpPr txBox="1">
            <a:spLocks noGrp="1"/>
          </p:cNvSpPr>
          <p:nvPr>
            <p:ph type="ctrTitle"/>
          </p:nvPr>
        </p:nvSpPr>
        <p:spPr>
          <a:xfrm>
            <a:off x="719999" y="465517"/>
            <a:ext cx="3492771" cy="7293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OUTLINING YOUR GOAL</a:t>
            </a:r>
            <a:endParaRPr dirty="0"/>
          </a:p>
        </p:txBody>
      </p:sp>
      <p:sp>
        <p:nvSpPr>
          <p:cNvPr id="188" name="Google Shape;188;p29"/>
          <p:cNvSpPr txBox="1">
            <a:spLocks noGrp="1"/>
          </p:cNvSpPr>
          <p:nvPr>
            <p:ph type="subTitle" idx="1"/>
          </p:nvPr>
        </p:nvSpPr>
        <p:spPr>
          <a:xfrm>
            <a:off x="2721107" y="695892"/>
            <a:ext cx="3989936" cy="4202328"/>
          </a:xfrm>
          <a:prstGeom prst="rect">
            <a:avLst/>
          </a:prstGeom>
        </p:spPr>
        <p:txBody>
          <a:bodyPr spcFirstLastPara="1" wrap="square" lIns="91425" tIns="91425" rIns="91425" bIns="91425" anchor="b" anchorCtr="0">
            <a:noAutofit/>
          </a:bodyPr>
          <a:lstStyle/>
          <a:p>
            <a:pPr marL="114300" lvl="0" indent="0">
              <a:lnSpc>
                <a:spcPct val="120000"/>
              </a:lnSpc>
              <a:buNone/>
            </a:pPr>
            <a:r>
              <a:rPr lang="en-GB" sz="1700" b="1" dirty="0">
                <a:latin typeface="Trebuchet MS" panose="020B0703020202090204" pitchFamily="34" charset="0"/>
                <a:cs typeface="Calibri" panose="020F0502020204030204" pitchFamily="34" charset="0"/>
              </a:rPr>
              <a:t>→  Rebrand the restaurant</a:t>
            </a:r>
          </a:p>
          <a:p>
            <a:pPr lvl="1">
              <a:lnSpc>
                <a:spcPct val="120000"/>
              </a:lnSpc>
              <a:buFont typeface="Arial" panose="020B0604020202020204" pitchFamily="34" charset="0"/>
              <a:buChar char="•"/>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Innovation in the choice of cuisines and the menu</a:t>
            </a:r>
          </a:p>
          <a:p>
            <a:pPr lvl="1">
              <a:lnSpc>
                <a:spcPct val="120000"/>
              </a:lnSpc>
              <a:buFont typeface="Arial" panose="020B0604020202020204" pitchFamily="34" charset="0"/>
              <a:buChar char="•"/>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Space rebranding based on analysis of data collected</a:t>
            </a:r>
          </a:p>
          <a:p>
            <a:pPr marL="596900" lvl="1" indent="0">
              <a:lnSpc>
                <a:spcPct val="120000"/>
              </a:lnSpc>
              <a:buNone/>
            </a:pPr>
            <a:r>
              <a:rPr lang="en-GB" sz="1700" dirty="0">
                <a:solidFill>
                  <a:schemeClr val="accent3">
                    <a:lumMod val="50000"/>
                  </a:schemeClr>
                </a:solidFill>
                <a:latin typeface="Trebuchet MS" panose="020B0703020202090204" pitchFamily="34" charset="0"/>
                <a:cs typeface="Calibri" panose="020F0502020204030204" pitchFamily="34" charset="0"/>
              </a:rPr>
              <a:t> </a:t>
            </a:r>
          </a:p>
          <a:p>
            <a:pPr marL="114300" lvl="0" indent="0">
              <a:lnSpc>
                <a:spcPct val="120000"/>
              </a:lnSpc>
              <a:buNone/>
            </a:pPr>
            <a:r>
              <a:rPr lang="en-GB" sz="1700" b="1" dirty="0">
                <a:latin typeface="Trebuchet MS" panose="020B0703020202090204" pitchFamily="34" charset="0"/>
                <a:cs typeface="Calibri" panose="020F0502020204030204" pitchFamily="34" charset="0"/>
              </a:rPr>
              <a:t>→  Increase profit margin</a:t>
            </a:r>
          </a:p>
          <a:p>
            <a:pPr lvl="1">
              <a:lnSpc>
                <a:spcPct val="120000"/>
              </a:lnSpc>
              <a:buFont typeface="Arial" panose="020B0604020202020204" pitchFamily="34" charset="0"/>
              <a:buChar char="•"/>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Breakeven Estimation</a:t>
            </a:r>
          </a:p>
          <a:p>
            <a:pPr lvl="1">
              <a:lnSpc>
                <a:spcPct val="120000"/>
              </a:lnSpc>
              <a:buFont typeface="Arial" panose="020B0604020202020204" pitchFamily="34" charset="0"/>
              <a:buChar char="•"/>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Expansion of Client base</a:t>
            </a:r>
          </a:p>
          <a:p>
            <a:pPr lvl="1">
              <a:lnSpc>
                <a:spcPct val="120000"/>
              </a:lnSpc>
              <a:buFont typeface="Arial" panose="020B0604020202020204" pitchFamily="34" charset="0"/>
              <a:buChar char="•"/>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Securing higher performance</a:t>
            </a:r>
          </a:p>
          <a:p>
            <a:pPr marL="114300" indent="0">
              <a:lnSpc>
                <a:spcPct val="120000"/>
              </a:lnSpc>
              <a:buNone/>
            </a:pPr>
            <a:r>
              <a:rPr lang="en-GB" sz="1700" dirty="0">
                <a:solidFill>
                  <a:schemeClr val="accent4">
                    <a:lumMod val="75000"/>
                    <a:lumOff val="25000"/>
                  </a:schemeClr>
                </a:solidFill>
                <a:latin typeface="Trebuchet MS" panose="020B0703020202090204" pitchFamily="34" charset="0"/>
                <a:cs typeface="Calibri" panose="020F0502020204030204" pitchFamily="34" charset="0"/>
              </a:rPr>
              <a:t> </a:t>
            </a:r>
          </a:p>
        </p:txBody>
      </p:sp>
      <p:pic>
        <p:nvPicPr>
          <p:cNvPr id="190" name="Google Shape;190;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705733" y="144035"/>
            <a:ext cx="2342700" cy="1790100"/>
          </a:xfrm>
          <a:prstGeom prst="rect">
            <a:avLst/>
          </a:prstGeom>
          <a:noFill/>
          <a:ln>
            <a:noFill/>
          </a:ln>
        </p:spPr>
      </p:pic>
      <p:sp>
        <p:nvSpPr>
          <p:cNvPr id="7" name="Google Shape;488;p43">
            <a:extLst>
              <a:ext uri="{FF2B5EF4-FFF2-40B4-BE49-F238E27FC236}">
                <a16:creationId xmlns:a16="http://schemas.microsoft.com/office/drawing/2014/main" id="{96308881-41D5-0E4A-AD5C-76182537A668}"/>
              </a:ext>
            </a:extLst>
          </p:cNvPr>
          <p:cNvSpPr/>
          <p:nvPr/>
        </p:nvSpPr>
        <p:spPr>
          <a:xfrm rot="16200000">
            <a:off x="7443236" y="3687042"/>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492;p43">
            <a:extLst>
              <a:ext uri="{FF2B5EF4-FFF2-40B4-BE49-F238E27FC236}">
                <a16:creationId xmlns:a16="http://schemas.microsoft.com/office/drawing/2014/main" id="{60BEFD53-ED6B-A842-A69F-24A1839B8BC2}"/>
              </a:ext>
            </a:extLst>
          </p:cNvPr>
          <p:cNvCxnSpPr>
            <a:cxnSpLocks/>
          </p:cNvCxnSpPr>
          <p:nvPr/>
        </p:nvCxnSpPr>
        <p:spPr>
          <a:xfrm flipV="1">
            <a:off x="8187526" y="3582841"/>
            <a:ext cx="0" cy="474809"/>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15" name="ZoneTexte 14">
            <a:extLst>
              <a:ext uri="{FF2B5EF4-FFF2-40B4-BE49-F238E27FC236}">
                <a16:creationId xmlns:a16="http://schemas.microsoft.com/office/drawing/2014/main" id="{6E0085DC-8F90-F548-BF16-70865245D97C}"/>
              </a:ext>
            </a:extLst>
          </p:cNvPr>
          <p:cNvSpPr txBox="1"/>
          <p:nvPr/>
        </p:nvSpPr>
        <p:spPr>
          <a:xfrm>
            <a:off x="720000" y="1522559"/>
            <a:ext cx="5354351" cy="261610"/>
          </a:xfrm>
          <a:prstGeom prst="rect">
            <a:avLst/>
          </a:prstGeom>
          <a:noFill/>
        </p:spPr>
        <p:txBody>
          <a:bodyPr wrap="none" rtlCol="0">
            <a:spAutoFit/>
          </a:bodyPr>
          <a:lstStyle/>
          <a:p>
            <a:pPr marL="171450" indent="-171450">
              <a:buFont typeface="Wingdings" pitchFamily="2" charset="2"/>
              <a:buChar char="Ø"/>
            </a:pPr>
            <a:r>
              <a:rPr lang="en-US" sz="1100">
                <a:solidFill>
                  <a:schemeClr val="tx2">
                    <a:lumMod val="50000"/>
                  </a:schemeClr>
                </a:solidFill>
                <a:latin typeface="Trebuchet MS" panose="020B0703020202090204" pitchFamily="34" charset="0"/>
              </a:rPr>
              <a:t>We extracted the topics most relevant to high reviews (4-5 stars) in London:</a:t>
            </a:r>
            <a:endParaRPr lang="en-US" sz="1100" dirty="0">
              <a:solidFill>
                <a:schemeClr val="tx2">
                  <a:lumMod val="50000"/>
                </a:schemeClr>
              </a:solidFill>
              <a:latin typeface="Trebuchet MS" panose="020B0703020202090204" pitchFamily="34" charset="0"/>
            </a:endParaRPr>
          </a:p>
        </p:txBody>
      </p:sp>
      <p:sp>
        <p:nvSpPr>
          <p:cNvPr id="32" name="Google Shape;298;p34">
            <a:extLst>
              <a:ext uri="{FF2B5EF4-FFF2-40B4-BE49-F238E27FC236}">
                <a16:creationId xmlns:a16="http://schemas.microsoft.com/office/drawing/2014/main" id="{03C4B46A-FE55-FA4B-9703-67D040F502E4}"/>
              </a:ext>
            </a:extLst>
          </p:cNvPr>
          <p:cNvSpPr/>
          <p:nvPr/>
        </p:nvSpPr>
        <p:spPr>
          <a:xfrm>
            <a:off x="884276" y="1942011"/>
            <a:ext cx="7658828" cy="2290356"/>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34" name="Google Shape;301;p34">
            <a:extLst>
              <a:ext uri="{FF2B5EF4-FFF2-40B4-BE49-F238E27FC236}">
                <a16:creationId xmlns:a16="http://schemas.microsoft.com/office/drawing/2014/main" id="{6ECA1082-DFB5-2D4A-9979-2FDCB4E09B2D}"/>
              </a:ext>
            </a:extLst>
          </p:cNvPr>
          <p:cNvSpPr txBox="1">
            <a:spLocks/>
          </p:cNvSpPr>
          <p:nvPr/>
        </p:nvSpPr>
        <p:spPr>
          <a:xfrm>
            <a:off x="1856446" y="2559540"/>
            <a:ext cx="2613025" cy="320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US" sz="1050">
                <a:solidFill>
                  <a:schemeClr val="tx2">
                    <a:lumMod val="50000"/>
                  </a:schemeClr>
                </a:solidFill>
                <a:latin typeface="Trebuchet MS" panose="020B0703020202090204" pitchFamily="34" charset="0"/>
              </a:rPr>
              <a:t>Italian food – pizza, pasta, wine</a:t>
            </a:r>
            <a:endParaRPr lang="en-US" sz="1050" dirty="0">
              <a:solidFill>
                <a:schemeClr val="tx2">
                  <a:lumMod val="50000"/>
                </a:schemeClr>
              </a:solidFill>
              <a:latin typeface="Trebuchet MS" panose="020B0703020202090204" pitchFamily="34" charset="0"/>
            </a:endParaRPr>
          </a:p>
        </p:txBody>
      </p:sp>
      <p:sp>
        <p:nvSpPr>
          <p:cNvPr id="36" name="Google Shape;305;p34">
            <a:extLst>
              <a:ext uri="{FF2B5EF4-FFF2-40B4-BE49-F238E27FC236}">
                <a16:creationId xmlns:a16="http://schemas.microsoft.com/office/drawing/2014/main" id="{E5DBE7D0-880F-C540-81B0-C20B58AB7CD4}"/>
              </a:ext>
            </a:extLst>
          </p:cNvPr>
          <p:cNvSpPr txBox="1">
            <a:spLocks/>
          </p:cNvSpPr>
          <p:nvPr/>
        </p:nvSpPr>
        <p:spPr>
          <a:xfrm>
            <a:off x="5477039" y="3118435"/>
            <a:ext cx="2613025" cy="320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None/>
            </a:pPr>
            <a:r>
              <a:rPr lang="en-US" sz="1050">
                <a:solidFill>
                  <a:schemeClr val="tx2">
                    <a:lumMod val="50000"/>
                  </a:schemeClr>
                </a:solidFill>
                <a:latin typeface="Trebuchet MS" panose="020B0703020202090204" pitchFamily="34" charset="0"/>
              </a:rPr>
              <a:t>Atmosphere – pub, drinking, live music, garden, atmosphere</a:t>
            </a:r>
            <a:endParaRPr lang="en-US" sz="1050" dirty="0">
              <a:solidFill>
                <a:schemeClr val="tx2">
                  <a:lumMod val="50000"/>
                </a:schemeClr>
              </a:solidFill>
              <a:latin typeface="Trebuchet MS" panose="020B0703020202090204" pitchFamily="34" charset="0"/>
            </a:endParaRPr>
          </a:p>
        </p:txBody>
      </p:sp>
      <p:sp>
        <p:nvSpPr>
          <p:cNvPr id="39" name="Google Shape;308;p34">
            <a:extLst>
              <a:ext uri="{FF2B5EF4-FFF2-40B4-BE49-F238E27FC236}">
                <a16:creationId xmlns:a16="http://schemas.microsoft.com/office/drawing/2014/main" id="{E6A6A244-6698-1247-A9B8-E73950D82314}"/>
              </a:ext>
            </a:extLst>
          </p:cNvPr>
          <p:cNvSpPr txBox="1">
            <a:spLocks/>
          </p:cNvSpPr>
          <p:nvPr/>
        </p:nvSpPr>
        <p:spPr>
          <a:xfrm>
            <a:off x="1858034" y="3663439"/>
            <a:ext cx="2611437" cy="320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US" sz="1050">
                <a:solidFill>
                  <a:schemeClr val="tx2">
                    <a:lumMod val="50000"/>
                  </a:schemeClr>
                </a:solidFill>
                <a:latin typeface="Trebuchet MS" panose="020B0703020202090204" pitchFamily="34" charset="0"/>
              </a:rPr>
              <a:t>Smaller meals – tea, breakfast, eggs, sandwich</a:t>
            </a:r>
            <a:endParaRPr lang="en-US" sz="1050" dirty="0">
              <a:solidFill>
                <a:schemeClr val="tx2">
                  <a:lumMod val="50000"/>
                </a:schemeClr>
              </a:solidFill>
              <a:latin typeface="Trebuchet MS" panose="020B0703020202090204" pitchFamily="34" charset="0"/>
            </a:endParaRPr>
          </a:p>
        </p:txBody>
      </p:sp>
      <p:cxnSp>
        <p:nvCxnSpPr>
          <p:cNvPr id="41" name="Google Shape;311;p34">
            <a:extLst>
              <a:ext uri="{FF2B5EF4-FFF2-40B4-BE49-F238E27FC236}">
                <a16:creationId xmlns:a16="http://schemas.microsoft.com/office/drawing/2014/main" id="{42D04F51-D65D-9A40-9A3D-58A141E301F1}"/>
              </a:ext>
            </a:extLst>
          </p:cNvPr>
          <p:cNvCxnSpPr/>
          <p:nvPr/>
        </p:nvCxnSpPr>
        <p:spPr>
          <a:xfrm>
            <a:off x="1216351" y="2961897"/>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42" name="Google Shape;312;p34">
            <a:extLst>
              <a:ext uri="{FF2B5EF4-FFF2-40B4-BE49-F238E27FC236}">
                <a16:creationId xmlns:a16="http://schemas.microsoft.com/office/drawing/2014/main" id="{A1D4E05D-172D-B04C-A358-4FA9619C4E8E}"/>
              </a:ext>
            </a:extLst>
          </p:cNvPr>
          <p:cNvCxnSpPr/>
          <p:nvPr/>
        </p:nvCxnSpPr>
        <p:spPr>
          <a:xfrm>
            <a:off x="1216351" y="3513233"/>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44" name="Google Shape;314;p34">
            <a:extLst>
              <a:ext uri="{FF2B5EF4-FFF2-40B4-BE49-F238E27FC236}">
                <a16:creationId xmlns:a16="http://schemas.microsoft.com/office/drawing/2014/main" id="{7846916D-8B2B-9F49-907F-CFC04F3AA3FE}"/>
              </a:ext>
            </a:extLst>
          </p:cNvPr>
          <p:cNvCxnSpPr/>
          <p:nvPr/>
        </p:nvCxnSpPr>
        <p:spPr>
          <a:xfrm>
            <a:off x="1216351" y="4058547"/>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47" name="Google Shape;317;p34">
            <a:extLst>
              <a:ext uri="{FF2B5EF4-FFF2-40B4-BE49-F238E27FC236}">
                <a16:creationId xmlns:a16="http://schemas.microsoft.com/office/drawing/2014/main" id="{91C931A6-AF50-A245-8451-E9E8A3D357FA}"/>
              </a:ext>
            </a:extLst>
          </p:cNvPr>
          <p:cNvCxnSpPr/>
          <p:nvPr/>
        </p:nvCxnSpPr>
        <p:spPr>
          <a:xfrm>
            <a:off x="4796376" y="2982001"/>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48" name="Google Shape;318;p34">
            <a:extLst>
              <a:ext uri="{FF2B5EF4-FFF2-40B4-BE49-F238E27FC236}">
                <a16:creationId xmlns:a16="http://schemas.microsoft.com/office/drawing/2014/main" id="{6B5B18CE-2F90-334C-8447-68BFE925AF7D}"/>
              </a:ext>
            </a:extLst>
          </p:cNvPr>
          <p:cNvCxnSpPr/>
          <p:nvPr/>
        </p:nvCxnSpPr>
        <p:spPr>
          <a:xfrm>
            <a:off x="4796376" y="3515919"/>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49" name="Google Shape;319;p34">
            <a:extLst>
              <a:ext uri="{FF2B5EF4-FFF2-40B4-BE49-F238E27FC236}">
                <a16:creationId xmlns:a16="http://schemas.microsoft.com/office/drawing/2014/main" id="{963BB532-AB85-AB42-B3E0-EDB495C422E1}"/>
              </a:ext>
            </a:extLst>
          </p:cNvPr>
          <p:cNvCxnSpPr/>
          <p:nvPr/>
        </p:nvCxnSpPr>
        <p:spPr>
          <a:xfrm>
            <a:off x="4796376" y="4058546"/>
            <a:ext cx="525900" cy="0"/>
          </a:xfrm>
          <a:prstGeom prst="straightConnector1">
            <a:avLst/>
          </a:prstGeom>
          <a:noFill/>
          <a:ln w="19050" cap="flat" cmpd="sng">
            <a:solidFill>
              <a:srgbClr val="2F2F2F"/>
            </a:solidFill>
            <a:prstDash val="solid"/>
            <a:round/>
            <a:headEnd type="none" w="med" len="med"/>
            <a:tailEnd type="none" w="med" len="med"/>
          </a:ln>
        </p:spPr>
      </p:cxnSp>
      <p:grpSp>
        <p:nvGrpSpPr>
          <p:cNvPr id="50" name="Google Shape;329;p34">
            <a:extLst>
              <a:ext uri="{FF2B5EF4-FFF2-40B4-BE49-F238E27FC236}">
                <a16:creationId xmlns:a16="http://schemas.microsoft.com/office/drawing/2014/main" id="{B99E628F-EDD9-714B-973E-B03676ADE835}"/>
              </a:ext>
            </a:extLst>
          </p:cNvPr>
          <p:cNvGrpSpPr/>
          <p:nvPr/>
        </p:nvGrpSpPr>
        <p:grpSpPr>
          <a:xfrm>
            <a:off x="1347553" y="3155934"/>
            <a:ext cx="263509" cy="210887"/>
            <a:chOff x="1180200" y="930498"/>
            <a:chExt cx="5228350" cy="4184275"/>
          </a:xfrm>
        </p:grpSpPr>
        <p:sp>
          <p:nvSpPr>
            <p:cNvPr id="51" name="Google Shape;330;p34">
              <a:extLst>
                <a:ext uri="{FF2B5EF4-FFF2-40B4-BE49-F238E27FC236}">
                  <a16:creationId xmlns:a16="http://schemas.microsoft.com/office/drawing/2014/main" id="{4A8EB553-9280-A147-8313-1A67DECC9406}"/>
                </a:ext>
              </a:extLst>
            </p:cNvPr>
            <p:cNvSpPr/>
            <p:nvPr/>
          </p:nvSpPr>
          <p:spPr>
            <a:xfrm>
              <a:off x="1180200" y="930498"/>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52" name="Google Shape;331;p34">
              <a:extLst>
                <a:ext uri="{FF2B5EF4-FFF2-40B4-BE49-F238E27FC236}">
                  <a16:creationId xmlns:a16="http://schemas.microsoft.com/office/drawing/2014/main" id="{0AAAC10B-3FFA-0648-BA5A-808E9E8559FD}"/>
                </a:ext>
              </a:extLst>
            </p:cNvPr>
            <p:cNvSpPr/>
            <p:nvPr/>
          </p:nvSpPr>
          <p:spPr>
            <a:xfrm>
              <a:off x="4601625" y="3333575"/>
              <a:ext cx="203450" cy="203450"/>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grpSp>
        <p:nvGrpSpPr>
          <p:cNvPr id="56" name="Google Shape;335;p34">
            <a:extLst>
              <a:ext uri="{FF2B5EF4-FFF2-40B4-BE49-F238E27FC236}">
                <a16:creationId xmlns:a16="http://schemas.microsoft.com/office/drawing/2014/main" id="{252368F2-4432-3D4D-9834-95C44753EC74}"/>
              </a:ext>
            </a:extLst>
          </p:cNvPr>
          <p:cNvGrpSpPr/>
          <p:nvPr/>
        </p:nvGrpSpPr>
        <p:grpSpPr>
          <a:xfrm>
            <a:off x="1347553" y="3720275"/>
            <a:ext cx="263509" cy="210887"/>
            <a:chOff x="1180200" y="757700"/>
            <a:chExt cx="5228350" cy="4184275"/>
          </a:xfrm>
        </p:grpSpPr>
        <p:sp>
          <p:nvSpPr>
            <p:cNvPr id="57" name="Google Shape;336;p34">
              <a:extLst>
                <a:ext uri="{FF2B5EF4-FFF2-40B4-BE49-F238E27FC236}">
                  <a16:creationId xmlns:a16="http://schemas.microsoft.com/office/drawing/2014/main" id="{D51A735D-4633-9A4E-9EED-C1486033C6C1}"/>
                </a:ext>
              </a:extLst>
            </p:cNvPr>
            <p:cNvSpPr/>
            <p:nvPr/>
          </p:nvSpPr>
          <p:spPr>
            <a:xfrm>
              <a:off x="1180200" y="757700"/>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58" name="Google Shape;337;p34">
              <a:extLst>
                <a:ext uri="{FF2B5EF4-FFF2-40B4-BE49-F238E27FC236}">
                  <a16:creationId xmlns:a16="http://schemas.microsoft.com/office/drawing/2014/main" id="{06D4D43B-FDE8-CF4A-90E3-E4B8E313795C}"/>
                </a:ext>
              </a:extLst>
            </p:cNvPr>
            <p:cNvSpPr/>
            <p:nvPr/>
          </p:nvSpPr>
          <p:spPr>
            <a:xfrm>
              <a:off x="4601625" y="3333575"/>
              <a:ext cx="203450" cy="203450"/>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grpSp>
        <p:nvGrpSpPr>
          <p:cNvPr id="59" name="Google Shape;338;p34">
            <a:extLst>
              <a:ext uri="{FF2B5EF4-FFF2-40B4-BE49-F238E27FC236}">
                <a16:creationId xmlns:a16="http://schemas.microsoft.com/office/drawing/2014/main" id="{8ED3FCF6-5A4E-864E-8DD0-0BAC3F4C3719}"/>
              </a:ext>
            </a:extLst>
          </p:cNvPr>
          <p:cNvGrpSpPr/>
          <p:nvPr/>
        </p:nvGrpSpPr>
        <p:grpSpPr>
          <a:xfrm>
            <a:off x="4927578" y="2633411"/>
            <a:ext cx="263509" cy="210887"/>
            <a:chOff x="1180200" y="584902"/>
            <a:chExt cx="5228350" cy="4184275"/>
          </a:xfrm>
        </p:grpSpPr>
        <p:sp>
          <p:nvSpPr>
            <p:cNvPr id="60" name="Google Shape;339;p34">
              <a:extLst>
                <a:ext uri="{FF2B5EF4-FFF2-40B4-BE49-F238E27FC236}">
                  <a16:creationId xmlns:a16="http://schemas.microsoft.com/office/drawing/2014/main" id="{8B63FBD9-E424-5D43-BF7E-7477566E2B4B}"/>
                </a:ext>
              </a:extLst>
            </p:cNvPr>
            <p:cNvSpPr/>
            <p:nvPr/>
          </p:nvSpPr>
          <p:spPr>
            <a:xfrm>
              <a:off x="1180200" y="584902"/>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61" name="Google Shape;340;p34">
              <a:extLst>
                <a:ext uri="{FF2B5EF4-FFF2-40B4-BE49-F238E27FC236}">
                  <a16:creationId xmlns:a16="http://schemas.microsoft.com/office/drawing/2014/main" id="{6D5DB1AF-CD1F-E049-A717-492056241916}"/>
                </a:ext>
              </a:extLst>
            </p:cNvPr>
            <p:cNvSpPr/>
            <p:nvPr/>
          </p:nvSpPr>
          <p:spPr>
            <a:xfrm>
              <a:off x="4601625" y="3333575"/>
              <a:ext cx="203450" cy="203450"/>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grpSp>
        <p:nvGrpSpPr>
          <p:cNvPr id="62" name="Google Shape;341;p34">
            <a:extLst>
              <a:ext uri="{FF2B5EF4-FFF2-40B4-BE49-F238E27FC236}">
                <a16:creationId xmlns:a16="http://schemas.microsoft.com/office/drawing/2014/main" id="{752B60EF-56E2-5F4F-B336-7D35BC87927E}"/>
              </a:ext>
            </a:extLst>
          </p:cNvPr>
          <p:cNvGrpSpPr/>
          <p:nvPr/>
        </p:nvGrpSpPr>
        <p:grpSpPr>
          <a:xfrm>
            <a:off x="4927578" y="3720274"/>
            <a:ext cx="263509" cy="210887"/>
            <a:chOff x="1180200" y="584902"/>
            <a:chExt cx="5228350" cy="4184275"/>
          </a:xfrm>
        </p:grpSpPr>
        <p:sp>
          <p:nvSpPr>
            <p:cNvPr id="63" name="Google Shape;342;p34">
              <a:extLst>
                <a:ext uri="{FF2B5EF4-FFF2-40B4-BE49-F238E27FC236}">
                  <a16:creationId xmlns:a16="http://schemas.microsoft.com/office/drawing/2014/main" id="{7FF41DF6-412A-044A-BF1B-86B99533FD89}"/>
                </a:ext>
              </a:extLst>
            </p:cNvPr>
            <p:cNvSpPr/>
            <p:nvPr/>
          </p:nvSpPr>
          <p:spPr>
            <a:xfrm>
              <a:off x="1180200" y="584902"/>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64" name="Google Shape;343;p34">
              <a:extLst>
                <a:ext uri="{FF2B5EF4-FFF2-40B4-BE49-F238E27FC236}">
                  <a16:creationId xmlns:a16="http://schemas.microsoft.com/office/drawing/2014/main" id="{B1C892E5-48A9-9F41-B833-321183DC934A}"/>
                </a:ext>
              </a:extLst>
            </p:cNvPr>
            <p:cNvSpPr/>
            <p:nvPr/>
          </p:nvSpPr>
          <p:spPr>
            <a:xfrm>
              <a:off x="4601625" y="3333575"/>
              <a:ext cx="203450" cy="203450"/>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grpSp>
        <p:nvGrpSpPr>
          <p:cNvPr id="65" name="Google Shape;329;p34">
            <a:extLst>
              <a:ext uri="{FF2B5EF4-FFF2-40B4-BE49-F238E27FC236}">
                <a16:creationId xmlns:a16="http://schemas.microsoft.com/office/drawing/2014/main" id="{989DF53F-BEF4-E140-BF2A-5C9B00C61DC9}"/>
              </a:ext>
            </a:extLst>
          </p:cNvPr>
          <p:cNvGrpSpPr/>
          <p:nvPr/>
        </p:nvGrpSpPr>
        <p:grpSpPr>
          <a:xfrm>
            <a:off x="1332847" y="2627511"/>
            <a:ext cx="263509" cy="210887"/>
            <a:chOff x="1180200" y="757700"/>
            <a:chExt cx="5228350" cy="4184275"/>
          </a:xfrm>
        </p:grpSpPr>
        <p:sp>
          <p:nvSpPr>
            <p:cNvPr id="66" name="Google Shape;330;p34">
              <a:extLst>
                <a:ext uri="{FF2B5EF4-FFF2-40B4-BE49-F238E27FC236}">
                  <a16:creationId xmlns:a16="http://schemas.microsoft.com/office/drawing/2014/main" id="{DB2AEAD1-AF85-0C47-BDBE-7E25A9793BF4}"/>
                </a:ext>
              </a:extLst>
            </p:cNvPr>
            <p:cNvSpPr/>
            <p:nvPr/>
          </p:nvSpPr>
          <p:spPr>
            <a:xfrm>
              <a:off x="1180200" y="757700"/>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67" name="Google Shape;331;p34">
              <a:extLst>
                <a:ext uri="{FF2B5EF4-FFF2-40B4-BE49-F238E27FC236}">
                  <a16:creationId xmlns:a16="http://schemas.microsoft.com/office/drawing/2014/main" id="{D722CA49-35D4-7340-BEDF-4066862CD7B4}"/>
                </a:ext>
              </a:extLst>
            </p:cNvPr>
            <p:cNvSpPr/>
            <p:nvPr/>
          </p:nvSpPr>
          <p:spPr>
            <a:xfrm>
              <a:off x="4601625" y="3333575"/>
              <a:ext cx="203450" cy="203450"/>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grpSp>
        <p:nvGrpSpPr>
          <p:cNvPr id="72" name="Google Shape;341;p34">
            <a:extLst>
              <a:ext uri="{FF2B5EF4-FFF2-40B4-BE49-F238E27FC236}">
                <a16:creationId xmlns:a16="http://schemas.microsoft.com/office/drawing/2014/main" id="{8431EA7A-2B14-444A-AB86-AD2FA505D48C}"/>
              </a:ext>
            </a:extLst>
          </p:cNvPr>
          <p:cNvGrpSpPr/>
          <p:nvPr/>
        </p:nvGrpSpPr>
        <p:grpSpPr>
          <a:xfrm>
            <a:off x="4922331" y="3175950"/>
            <a:ext cx="263509" cy="210887"/>
            <a:chOff x="1180200" y="412104"/>
            <a:chExt cx="5228350" cy="4184275"/>
          </a:xfrm>
        </p:grpSpPr>
        <p:sp>
          <p:nvSpPr>
            <p:cNvPr id="73" name="Google Shape;342;p34">
              <a:extLst>
                <a:ext uri="{FF2B5EF4-FFF2-40B4-BE49-F238E27FC236}">
                  <a16:creationId xmlns:a16="http://schemas.microsoft.com/office/drawing/2014/main" id="{A9836089-F42D-D34A-970B-2B2143E3F88B}"/>
                </a:ext>
              </a:extLst>
            </p:cNvPr>
            <p:cNvSpPr/>
            <p:nvPr/>
          </p:nvSpPr>
          <p:spPr>
            <a:xfrm>
              <a:off x="1180200" y="412104"/>
              <a:ext cx="5228350" cy="4184275"/>
            </a:xfrm>
            <a:custGeom>
              <a:avLst/>
              <a:gdLst/>
              <a:ahLst/>
              <a:cxnLst/>
              <a:rect l="l" t="t" r="r" b="b"/>
              <a:pathLst>
                <a:path w="209134" h="167371" extrusionOk="0">
                  <a:moveTo>
                    <a:pt x="165459" y="0"/>
                  </a:moveTo>
                  <a:cubicBezTo>
                    <a:pt x="164381" y="0"/>
                    <a:pt x="163327" y="442"/>
                    <a:pt x="162567" y="1201"/>
                  </a:cubicBezTo>
                  <a:lnTo>
                    <a:pt x="84678" y="79090"/>
                  </a:lnTo>
                  <a:lnTo>
                    <a:pt x="46175" y="40587"/>
                  </a:lnTo>
                  <a:cubicBezTo>
                    <a:pt x="45378" y="39790"/>
                    <a:pt x="44337" y="39392"/>
                    <a:pt x="43295" y="39392"/>
                  </a:cubicBezTo>
                  <a:cubicBezTo>
                    <a:pt x="42253" y="39392"/>
                    <a:pt x="41212" y="39790"/>
                    <a:pt x="40415" y="40587"/>
                  </a:cubicBezTo>
                  <a:lnTo>
                    <a:pt x="1201" y="79801"/>
                  </a:lnTo>
                  <a:cubicBezTo>
                    <a:pt x="442" y="80585"/>
                    <a:pt x="0" y="81615"/>
                    <a:pt x="0" y="82693"/>
                  </a:cubicBezTo>
                  <a:cubicBezTo>
                    <a:pt x="0" y="83771"/>
                    <a:pt x="442" y="84801"/>
                    <a:pt x="1201" y="85585"/>
                  </a:cubicBezTo>
                  <a:lnTo>
                    <a:pt x="81786" y="166170"/>
                  </a:lnTo>
                  <a:cubicBezTo>
                    <a:pt x="82570" y="166930"/>
                    <a:pt x="83600" y="167371"/>
                    <a:pt x="84678" y="167371"/>
                  </a:cubicBezTo>
                  <a:cubicBezTo>
                    <a:pt x="85757" y="167371"/>
                    <a:pt x="86786" y="166930"/>
                    <a:pt x="87570" y="166170"/>
                  </a:cubicBezTo>
                  <a:lnTo>
                    <a:pt x="132250" y="121490"/>
                  </a:lnTo>
                  <a:cubicBezTo>
                    <a:pt x="133843" y="119897"/>
                    <a:pt x="133843" y="117299"/>
                    <a:pt x="132250" y="115731"/>
                  </a:cubicBezTo>
                  <a:cubicBezTo>
                    <a:pt x="131453" y="114934"/>
                    <a:pt x="130412" y="114536"/>
                    <a:pt x="129370" y="114536"/>
                  </a:cubicBezTo>
                  <a:cubicBezTo>
                    <a:pt x="128328" y="114536"/>
                    <a:pt x="127287" y="114934"/>
                    <a:pt x="126490" y="115731"/>
                  </a:cubicBezTo>
                  <a:lnTo>
                    <a:pt x="84678" y="157518"/>
                  </a:lnTo>
                  <a:lnTo>
                    <a:pt x="9853" y="82693"/>
                  </a:lnTo>
                  <a:lnTo>
                    <a:pt x="43307" y="49239"/>
                  </a:lnTo>
                  <a:lnTo>
                    <a:pt x="81786" y="87742"/>
                  </a:lnTo>
                  <a:cubicBezTo>
                    <a:pt x="82570" y="88502"/>
                    <a:pt x="83600" y="88943"/>
                    <a:pt x="84678" y="88943"/>
                  </a:cubicBezTo>
                  <a:cubicBezTo>
                    <a:pt x="85757" y="88943"/>
                    <a:pt x="86786" y="88502"/>
                    <a:pt x="87570" y="87742"/>
                  </a:cubicBezTo>
                  <a:lnTo>
                    <a:pt x="165459" y="9853"/>
                  </a:lnTo>
                  <a:lnTo>
                    <a:pt x="198889" y="43307"/>
                  </a:lnTo>
                  <a:lnTo>
                    <a:pt x="149553" y="92668"/>
                  </a:lnTo>
                  <a:cubicBezTo>
                    <a:pt x="147960" y="94237"/>
                    <a:pt x="147960" y="96835"/>
                    <a:pt x="149553" y="98428"/>
                  </a:cubicBezTo>
                  <a:cubicBezTo>
                    <a:pt x="150349" y="99224"/>
                    <a:pt x="151391" y="99622"/>
                    <a:pt x="152433" y="99622"/>
                  </a:cubicBezTo>
                  <a:cubicBezTo>
                    <a:pt x="153474" y="99622"/>
                    <a:pt x="154516" y="99224"/>
                    <a:pt x="155312" y="98428"/>
                  </a:cubicBezTo>
                  <a:lnTo>
                    <a:pt x="207541" y="46175"/>
                  </a:lnTo>
                  <a:cubicBezTo>
                    <a:pt x="209134" y="44582"/>
                    <a:pt x="209134" y="42008"/>
                    <a:pt x="207541" y="40415"/>
                  </a:cubicBezTo>
                  <a:lnTo>
                    <a:pt x="168327" y="1201"/>
                  </a:lnTo>
                  <a:cubicBezTo>
                    <a:pt x="167567" y="442"/>
                    <a:pt x="166537" y="0"/>
                    <a:pt x="16545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sp>
          <p:nvSpPr>
            <p:cNvPr id="74" name="Google Shape;343;p34">
              <a:extLst>
                <a:ext uri="{FF2B5EF4-FFF2-40B4-BE49-F238E27FC236}">
                  <a16:creationId xmlns:a16="http://schemas.microsoft.com/office/drawing/2014/main" id="{FF9AF766-5536-EA46-BDB0-410565ED412E}"/>
                </a:ext>
              </a:extLst>
            </p:cNvPr>
            <p:cNvSpPr/>
            <p:nvPr/>
          </p:nvSpPr>
          <p:spPr>
            <a:xfrm>
              <a:off x="4601626" y="3160781"/>
              <a:ext cx="203452" cy="203453"/>
            </a:xfrm>
            <a:custGeom>
              <a:avLst/>
              <a:gdLst/>
              <a:ahLst/>
              <a:cxnLst/>
              <a:rect l="l" t="t" r="r" b="b"/>
              <a:pathLst>
                <a:path w="8138" h="8138" extrusionOk="0">
                  <a:moveTo>
                    <a:pt x="4069" y="0"/>
                  </a:moveTo>
                  <a:cubicBezTo>
                    <a:pt x="2990" y="0"/>
                    <a:pt x="1937" y="417"/>
                    <a:pt x="1201" y="1177"/>
                  </a:cubicBezTo>
                  <a:cubicBezTo>
                    <a:pt x="417" y="1937"/>
                    <a:pt x="0" y="2990"/>
                    <a:pt x="0" y="4069"/>
                  </a:cubicBezTo>
                  <a:cubicBezTo>
                    <a:pt x="0" y="5147"/>
                    <a:pt x="417" y="6201"/>
                    <a:pt x="1201" y="6961"/>
                  </a:cubicBezTo>
                  <a:cubicBezTo>
                    <a:pt x="1937" y="7721"/>
                    <a:pt x="2990" y="8137"/>
                    <a:pt x="4069" y="8137"/>
                  </a:cubicBezTo>
                  <a:cubicBezTo>
                    <a:pt x="5147" y="8137"/>
                    <a:pt x="6201" y="7721"/>
                    <a:pt x="6961" y="6961"/>
                  </a:cubicBezTo>
                  <a:cubicBezTo>
                    <a:pt x="7721" y="6201"/>
                    <a:pt x="8137" y="5147"/>
                    <a:pt x="8137" y="4069"/>
                  </a:cubicBezTo>
                  <a:cubicBezTo>
                    <a:pt x="8137" y="2990"/>
                    <a:pt x="7721" y="1937"/>
                    <a:pt x="6961" y="1177"/>
                  </a:cubicBezTo>
                  <a:cubicBezTo>
                    <a:pt x="6201" y="417"/>
                    <a:pt x="5147" y="0"/>
                    <a:pt x="4069" y="0"/>
                  </a:cubicBezTo>
                  <a:close/>
                </a:path>
              </a:pathLst>
            </a:custGeom>
            <a:solidFill>
              <a:srgbClr val="2F2F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tx2">
                    <a:lumMod val="50000"/>
                  </a:schemeClr>
                </a:solidFill>
                <a:effectLst/>
                <a:uLnTx/>
                <a:uFillTx/>
                <a:latin typeface="Arial"/>
                <a:cs typeface="Arial"/>
                <a:sym typeface="Arial"/>
              </a:endParaRPr>
            </a:p>
          </p:txBody>
        </p:sp>
      </p:grpSp>
      <p:sp>
        <p:nvSpPr>
          <p:cNvPr id="77" name="Google Shape;304;p34">
            <a:extLst>
              <a:ext uri="{FF2B5EF4-FFF2-40B4-BE49-F238E27FC236}">
                <a16:creationId xmlns:a16="http://schemas.microsoft.com/office/drawing/2014/main" id="{A35E5003-FFA7-2246-B22E-A40FF60112F4}"/>
              </a:ext>
            </a:extLst>
          </p:cNvPr>
          <p:cNvSpPr txBox="1">
            <a:spLocks/>
          </p:cNvSpPr>
          <p:nvPr/>
        </p:nvSpPr>
        <p:spPr>
          <a:xfrm>
            <a:off x="5475048" y="3662888"/>
            <a:ext cx="2613025" cy="320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US" sz="1050">
                <a:solidFill>
                  <a:schemeClr val="tx2">
                    <a:lumMod val="50000"/>
                  </a:schemeClr>
                </a:solidFill>
                <a:latin typeface="Trebuchet MS" panose="020B0703020202090204" pitchFamily="34" charset="0"/>
              </a:rPr>
              <a:t>Simple location-related topic – street, venue, London, restaurant</a:t>
            </a:r>
            <a:endParaRPr lang="en-US" sz="1050" dirty="0">
              <a:solidFill>
                <a:schemeClr val="tx2">
                  <a:lumMod val="50000"/>
                </a:schemeClr>
              </a:solidFill>
              <a:latin typeface="Trebuchet MS" panose="020B0703020202090204" pitchFamily="34" charset="0"/>
            </a:endParaRPr>
          </a:p>
        </p:txBody>
      </p:sp>
      <p:sp>
        <p:nvSpPr>
          <p:cNvPr id="78" name="Google Shape;304;p34">
            <a:extLst>
              <a:ext uri="{FF2B5EF4-FFF2-40B4-BE49-F238E27FC236}">
                <a16:creationId xmlns:a16="http://schemas.microsoft.com/office/drawing/2014/main" id="{46900A41-E5FE-004B-99C2-7D227C5C07AD}"/>
              </a:ext>
            </a:extLst>
          </p:cNvPr>
          <p:cNvSpPr txBox="1">
            <a:spLocks/>
          </p:cNvSpPr>
          <p:nvPr/>
        </p:nvSpPr>
        <p:spPr>
          <a:xfrm>
            <a:off x="5473143" y="2580677"/>
            <a:ext cx="2612400" cy="32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lvl="0" indent="0">
              <a:buNone/>
              <a:defRPr/>
            </a:pPr>
            <a:r>
              <a:rPr kumimoji="0" lang="en-US" sz="1050" b="0" i="0" u="none" strike="noStrike" kern="0" cap="none" spc="0" normalizeH="0" baseline="0" noProof="0">
                <a:ln>
                  <a:noFill/>
                </a:ln>
                <a:solidFill>
                  <a:schemeClr val="tx2">
                    <a:lumMod val="50000"/>
                  </a:schemeClr>
                </a:solidFill>
                <a:effectLst/>
                <a:uLnTx/>
                <a:uFillTx/>
                <a:latin typeface="Trebuchet MS" panose="020B0703020202090204" pitchFamily="34" charset="0"/>
                <a:sym typeface="Rokkitt Regular"/>
              </a:rPr>
              <a:t>Service details – </a:t>
            </a:r>
            <a:r>
              <a:rPr lang="en-US" sz="1050">
                <a:solidFill>
                  <a:schemeClr val="tx2">
                    <a:lumMod val="50000"/>
                  </a:schemeClr>
                </a:solidFill>
                <a:latin typeface="Trebuchet MS" panose="020B0703020202090204" pitchFamily="34" charset="0"/>
              </a:rPr>
              <a:t>recommendations, </a:t>
            </a:r>
            <a:r>
              <a:rPr kumimoji="0" lang="en-US" sz="1050" b="0" i="0" u="none" strike="noStrike" kern="0" cap="none" spc="0" normalizeH="0" baseline="0" noProof="0">
                <a:ln>
                  <a:noFill/>
                </a:ln>
                <a:solidFill>
                  <a:schemeClr val="tx2">
                    <a:lumMod val="50000"/>
                  </a:schemeClr>
                </a:solidFill>
                <a:effectLst/>
                <a:uLnTx/>
                <a:uFillTx/>
                <a:latin typeface="Trebuchet MS" panose="020B0703020202090204" pitchFamily="34" charset="0"/>
                <a:sym typeface="Rokkitt Regular"/>
              </a:rPr>
              <a:t>wait time, order time, events</a:t>
            </a:r>
            <a:endParaRPr kumimoji="0" lang="en-US"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sym typeface="Rokkitt Regular"/>
            </a:endParaRPr>
          </a:p>
        </p:txBody>
      </p:sp>
      <p:sp>
        <p:nvSpPr>
          <p:cNvPr id="17" name="ZoneTexte 16">
            <a:extLst>
              <a:ext uri="{FF2B5EF4-FFF2-40B4-BE49-F238E27FC236}">
                <a16:creationId xmlns:a16="http://schemas.microsoft.com/office/drawing/2014/main" id="{5FC70EFE-55D7-B045-BD30-201A916F02E2}"/>
              </a:ext>
            </a:extLst>
          </p:cNvPr>
          <p:cNvSpPr txBox="1"/>
          <p:nvPr/>
        </p:nvSpPr>
        <p:spPr>
          <a:xfrm>
            <a:off x="1001563" y="2028780"/>
            <a:ext cx="3596558" cy="430887"/>
          </a:xfrm>
          <a:prstGeom prst="rect">
            <a:avLst/>
          </a:prstGeom>
          <a:noFill/>
        </p:spPr>
        <p:txBody>
          <a:bodyPr wrap="square" rtlCol="0">
            <a:spAutoFit/>
          </a:bodyPr>
          <a:lstStyle>
            <a:defPPr marR="0" lvl="0" algn="l" rtl="0">
              <a:lnSpc>
                <a:spcPct val="100000"/>
              </a:lnSpc>
              <a:spcBef>
                <a:spcPts val="0"/>
              </a:spcBef>
              <a:spcAft>
                <a:spcPts val="0"/>
              </a:spcAft>
            </a:defPPr>
            <a:lvl1pPr marL="171450" indent="-171450">
              <a:buFont typeface="Wingdings" pitchFamily="2" charset="2"/>
              <a:buChar char="Ø"/>
              <a:defRPr sz="1100">
                <a:solidFill>
                  <a:srgbClr val="3B4246"/>
                </a:solidFill>
                <a:latin typeface="Trebuchet MS" panose="020B0703020202090204" pitchFamily="34" charset="0"/>
              </a:defRPr>
            </a:lvl1pPr>
          </a:lstStyle>
          <a:p>
            <a:pPr marL="0" indent="0">
              <a:buNone/>
            </a:pPr>
            <a:r>
              <a:rPr lang="en-US" i="1">
                <a:solidFill>
                  <a:schemeClr val="tx2">
                    <a:lumMod val="50000"/>
                  </a:schemeClr>
                </a:solidFill>
              </a:rPr>
              <a:t>Some topics reveal the </a:t>
            </a:r>
            <a:r>
              <a:rPr lang="en-US" b="1" i="1">
                <a:solidFill>
                  <a:schemeClr val="tx2">
                    <a:lumMod val="50000"/>
                  </a:schemeClr>
                </a:solidFill>
              </a:rPr>
              <a:t>preferred types of food </a:t>
            </a:r>
            <a:r>
              <a:rPr lang="en-US" i="1">
                <a:solidFill>
                  <a:schemeClr val="tx2">
                    <a:lumMod val="50000"/>
                  </a:schemeClr>
                </a:solidFill>
              </a:rPr>
              <a:t>in London (Italian, pub food, burgers, etc.):</a:t>
            </a:r>
            <a:endParaRPr lang="en-US" i="1" dirty="0">
              <a:solidFill>
                <a:schemeClr val="tx2">
                  <a:lumMod val="50000"/>
                </a:schemeClr>
              </a:solidFill>
            </a:endParaRPr>
          </a:p>
        </p:txBody>
      </p:sp>
      <p:sp>
        <p:nvSpPr>
          <p:cNvPr id="80" name="Google Shape;300;p34">
            <a:extLst>
              <a:ext uri="{FF2B5EF4-FFF2-40B4-BE49-F238E27FC236}">
                <a16:creationId xmlns:a16="http://schemas.microsoft.com/office/drawing/2014/main" id="{1337FBBF-1CD3-C047-8482-0B87EB3031A5}"/>
              </a:ext>
            </a:extLst>
          </p:cNvPr>
          <p:cNvSpPr txBox="1">
            <a:spLocks/>
          </p:cNvSpPr>
          <p:nvPr/>
        </p:nvSpPr>
        <p:spPr>
          <a:xfrm>
            <a:off x="1856445" y="3077072"/>
            <a:ext cx="2613025" cy="320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None/>
            </a:pPr>
            <a:r>
              <a:rPr lang="en-US" sz="1050">
                <a:solidFill>
                  <a:schemeClr val="tx2">
                    <a:lumMod val="50000"/>
                  </a:schemeClr>
                </a:solidFill>
                <a:latin typeface="Trebuchet MS" panose="020B0703020202090204" pitchFamily="34" charset="0"/>
              </a:rPr>
              <a:t>Main course meals – Fish &amp; chips, burgers, steak, sushi, meat</a:t>
            </a:r>
            <a:endParaRPr lang="en-US" sz="1050" dirty="0">
              <a:solidFill>
                <a:schemeClr val="tx2">
                  <a:lumMod val="50000"/>
                </a:schemeClr>
              </a:solidFill>
              <a:latin typeface="Trebuchet MS" panose="020B0703020202090204" pitchFamily="34" charset="0"/>
            </a:endParaRPr>
          </a:p>
        </p:txBody>
      </p:sp>
      <p:sp>
        <p:nvSpPr>
          <p:cNvPr id="81" name="ZoneTexte 80">
            <a:extLst>
              <a:ext uri="{FF2B5EF4-FFF2-40B4-BE49-F238E27FC236}">
                <a16:creationId xmlns:a16="http://schemas.microsoft.com/office/drawing/2014/main" id="{898A4A35-5EA3-F94F-B49C-C6B02C990BD2}"/>
              </a:ext>
            </a:extLst>
          </p:cNvPr>
          <p:cNvSpPr txBox="1"/>
          <p:nvPr/>
        </p:nvSpPr>
        <p:spPr>
          <a:xfrm>
            <a:off x="4580703" y="1997951"/>
            <a:ext cx="3806632" cy="430887"/>
          </a:xfrm>
          <a:prstGeom prst="rect">
            <a:avLst/>
          </a:prstGeom>
          <a:noFill/>
        </p:spPr>
        <p:txBody>
          <a:bodyPr wrap="square" rtlCol="0">
            <a:spAutoFit/>
          </a:bodyPr>
          <a:lstStyle>
            <a:defPPr marR="0" lvl="0" algn="l" rtl="0">
              <a:lnSpc>
                <a:spcPct val="100000"/>
              </a:lnSpc>
              <a:spcBef>
                <a:spcPts val="0"/>
              </a:spcBef>
              <a:spcAft>
                <a:spcPts val="0"/>
              </a:spcAft>
            </a:defPPr>
            <a:lvl1pPr marL="171450" indent="-171450">
              <a:buFont typeface="Wingdings" pitchFamily="2" charset="2"/>
              <a:buChar char="Ø"/>
              <a:defRPr sz="1100">
                <a:solidFill>
                  <a:srgbClr val="3B4246"/>
                </a:solidFill>
                <a:latin typeface="Trebuchet MS" panose="020B0703020202090204" pitchFamily="34" charset="0"/>
              </a:defRPr>
            </a:lvl1pPr>
          </a:lstStyle>
          <a:p>
            <a:pPr marL="0" indent="0">
              <a:buNone/>
            </a:pPr>
            <a:r>
              <a:rPr lang="en-US" i="1">
                <a:solidFill>
                  <a:schemeClr val="tx2">
                    <a:lumMod val="50000"/>
                  </a:schemeClr>
                </a:solidFill>
              </a:rPr>
              <a:t>Some topics reveal the </a:t>
            </a:r>
            <a:r>
              <a:rPr lang="en-US" b="1" i="1">
                <a:solidFill>
                  <a:schemeClr val="tx2">
                    <a:lumMod val="50000"/>
                  </a:schemeClr>
                </a:solidFill>
              </a:rPr>
              <a:t>elements most valued by clients </a:t>
            </a:r>
            <a:r>
              <a:rPr lang="en-US" i="1">
                <a:solidFill>
                  <a:schemeClr val="tx2">
                    <a:lumMod val="50000"/>
                  </a:schemeClr>
                </a:solidFill>
              </a:rPr>
              <a:t>in good reviews (short wait time, live music, etc.) :</a:t>
            </a:r>
            <a:endParaRPr lang="en-US" i="1" dirty="0">
              <a:solidFill>
                <a:schemeClr val="tx2">
                  <a:lumMod val="50000"/>
                </a:schemeClr>
              </a:solidFill>
            </a:endParaRPr>
          </a:p>
        </p:txBody>
      </p:sp>
      <p:sp>
        <p:nvSpPr>
          <p:cNvPr id="83" name="Google Shape;488;p43">
            <a:extLst>
              <a:ext uri="{FF2B5EF4-FFF2-40B4-BE49-F238E27FC236}">
                <a16:creationId xmlns:a16="http://schemas.microsoft.com/office/drawing/2014/main" id="{31866613-2464-BF48-A371-D5D64AAF70D8}"/>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4" name="Google Shape;219;p32">
            <a:extLst>
              <a:ext uri="{FF2B5EF4-FFF2-40B4-BE49-F238E27FC236}">
                <a16:creationId xmlns:a16="http://schemas.microsoft.com/office/drawing/2014/main" id="{23A74126-ABF7-DE45-B052-E69CED9CC27E}"/>
              </a:ext>
            </a:extLst>
          </p:cNvPr>
          <p:cNvSpPr txBox="1">
            <a:spLocks/>
          </p:cNvSpPr>
          <p:nvPr/>
        </p:nvSpPr>
        <p:spPr>
          <a:xfrm>
            <a:off x="728163" y="311033"/>
            <a:ext cx="7983423"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US"/>
              <a:t>TOPIC EXTRACTION – Most relevant topics in high reviews confirm market trends observed in our market research</a:t>
            </a:r>
            <a:endParaRPr lang="en-US" dirty="0"/>
          </a:p>
        </p:txBody>
      </p:sp>
      <p:cxnSp>
        <p:nvCxnSpPr>
          <p:cNvPr id="85" name="Google Shape;492;p43">
            <a:extLst>
              <a:ext uri="{FF2B5EF4-FFF2-40B4-BE49-F238E27FC236}">
                <a16:creationId xmlns:a16="http://schemas.microsoft.com/office/drawing/2014/main" id="{DD71E567-A228-9140-AA66-4288DE0743A3}"/>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grpSp>
        <p:nvGrpSpPr>
          <p:cNvPr id="87" name="Groupe 86">
            <a:extLst>
              <a:ext uri="{FF2B5EF4-FFF2-40B4-BE49-F238E27FC236}">
                <a16:creationId xmlns:a16="http://schemas.microsoft.com/office/drawing/2014/main" id="{014FC00A-C7A0-974F-AF55-B0C033D9CCA2}"/>
              </a:ext>
            </a:extLst>
          </p:cNvPr>
          <p:cNvGrpSpPr/>
          <p:nvPr/>
        </p:nvGrpSpPr>
        <p:grpSpPr>
          <a:xfrm>
            <a:off x="685611" y="4451062"/>
            <a:ext cx="7981791" cy="430887"/>
            <a:chOff x="554978" y="4616527"/>
            <a:chExt cx="7981791" cy="430887"/>
          </a:xfrm>
        </p:grpSpPr>
        <p:sp>
          <p:nvSpPr>
            <p:cNvPr id="88" name="Flèche vers la droite 87">
              <a:extLst>
                <a:ext uri="{FF2B5EF4-FFF2-40B4-BE49-F238E27FC236}">
                  <a16:creationId xmlns:a16="http://schemas.microsoft.com/office/drawing/2014/main" id="{4E303D74-75D3-A048-83A2-A32FFB57FEC7}"/>
                </a:ext>
              </a:extLst>
            </p:cNvPr>
            <p:cNvSpPr/>
            <p:nvPr/>
          </p:nvSpPr>
          <p:spPr>
            <a:xfrm>
              <a:off x="554978" y="4693130"/>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endParaRPr>
            </a:p>
          </p:txBody>
        </p:sp>
        <p:sp>
          <p:nvSpPr>
            <p:cNvPr id="89" name="ZoneTexte 88">
              <a:extLst>
                <a:ext uri="{FF2B5EF4-FFF2-40B4-BE49-F238E27FC236}">
                  <a16:creationId xmlns:a16="http://schemas.microsoft.com/office/drawing/2014/main" id="{42802645-E8A1-3844-AC74-41D37C6D1C3D}"/>
                </a:ext>
              </a:extLst>
            </p:cNvPr>
            <p:cNvSpPr txBox="1"/>
            <p:nvPr/>
          </p:nvSpPr>
          <p:spPr>
            <a:xfrm>
              <a:off x="879567" y="4616527"/>
              <a:ext cx="7657202" cy="430887"/>
            </a:xfrm>
            <a:prstGeom prst="rect">
              <a:avLst/>
            </a:prstGeom>
            <a:noFill/>
          </p:spPr>
          <p:txBody>
            <a:bodyPr wrap="square" rtlCol="0">
              <a:spAutoFit/>
            </a:bodyPr>
            <a:lstStyle/>
            <a:p>
              <a:r>
                <a:rPr lang="en-US" sz="1100" i="1">
                  <a:solidFill>
                    <a:schemeClr val="tx2">
                      <a:lumMod val="50000"/>
                    </a:schemeClr>
                  </a:solidFill>
                  <a:latin typeface="Trebuchet MS" panose="020B0703020202090204" pitchFamily="34" charset="0"/>
                </a:rPr>
                <a:t>These results </a:t>
              </a:r>
              <a:r>
                <a:rPr lang="en-US" sz="1100" b="1" i="1">
                  <a:solidFill>
                    <a:schemeClr val="tx2">
                      <a:lumMod val="50000"/>
                    </a:schemeClr>
                  </a:solidFill>
                  <a:latin typeface="Trebuchet MS" panose="020B0703020202090204" pitchFamily="34" charset="0"/>
                </a:rPr>
                <a:t>complement and confirm our previous findings </a:t>
              </a:r>
              <a:r>
                <a:rPr lang="en-US" sz="1100" i="1">
                  <a:solidFill>
                    <a:schemeClr val="tx2">
                      <a:lumMod val="50000"/>
                    </a:schemeClr>
                  </a:solidFill>
                  <a:latin typeface="Trebuchet MS" panose="020B0703020202090204" pitchFamily="34" charset="0"/>
                </a:rPr>
                <a:t>concerning the </a:t>
              </a:r>
              <a:r>
                <a:rPr lang="en-US" sz="1100" b="1" i="1">
                  <a:solidFill>
                    <a:schemeClr val="tx2">
                      <a:lumMod val="50000"/>
                    </a:schemeClr>
                  </a:solidFill>
                  <a:latin typeface="Trebuchet MS" panose="020B0703020202090204" pitchFamily="34" charset="0"/>
                </a:rPr>
                <a:t>preferred types of food in London (Italian, English/pub cuisine) </a:t>
              </a:r>
              <a:r>
                <a:rPr lang="en-US" sz="1100" i="1">
                  <a:solidFill>
                    <a:schemeClr val="tx2">
                      <a:lumMod val="50000"/>
                    </a:schemeClr>
                  </a:solidFill>
                  <a:latin typeface="Trebuchet MS" panose="020B0703020202090204" pitchFamily="34" charset="0"/>
                </a:rPr>
                <a:t>and the </a:t>
              </a:r>
              <a:r>
                <a:rPr lang="en-US" sz="1100" b="1" i="1">
                  <a:solidFill>
                    <a:schemeClr val="tx2">
                      <a:lumMod val="50000"/>
                    </a:schemeClr>
                  </a:solidFill>
                  <a:latin typeface="Trebuchet MS" panose="020B0703020202090204" pitchFamily="34" charset="0"/>
                </a:rPr>
                <a:t>most relevant items for client satisfaction (wait time, atmosphere/identity)</a:t>
              </a:r>
              <a:r>
                <a:rPr lang="en-US" sz="1100" i="1">
                  <a:solidFill>
                    <a:schemeClr val="tx2">
                      <a:lumMod val="50000"/>
                    </a:schemeClr>
                  </a:solidFill>
                  <a:latin typeface="Trebuchet MS" panose="020B0703020202090204" pitchFamily="34" charset="0"/>
                </a:rPr>
                <a:t>.</a:t>
              </a:r>
              <a:endParaRPr lang="en-US" sz="1100" i="1" dirty="0">
                <a:solidFill>
                  <a:schemeClr val="tx2">
                    <a:lumMod val="50000"/>
                  </a:schemeClr>
                </a:solidFill>
                <a:latin typeface="Trebuchet MS" panose="020B0703020202090204" pitchFamily="34" charset="0"/>
              </a:endParaRPr>
            </a:p>
          </p:txBody>
        </p:sp>
      </p:grpSp>
      <p:sp>
        <p:nvSpPr>
          <p:cNvPr id="29" name="Rectangle 28">
            <a:extLst>
              <a:ext uri="{FF2B5EF4-FFF2-40B4-BE49-F238E27FC236}">
                <a16:creationId xmlns:a16="http://schemas.microsoft.com/office/drawing/2014/main" id="{6E87ABE5-E7C5-3142-8E08-A31709CF2ECF}"/>
              </a:ext>
            </a:extLst>
          </p:cNvPr>
          <p:cNvSpPr/>
          <p:nvPr/>
        </p:nvSpPr>
        <p:spPr>
          <a:xfrm>
            <a:off x="7022005" y="4032338"/>
            <a:ext cx="1587294" cy="215444"/>
          </a:xfrm>
          <a:prstGeom prst="rect">
            <a:avLst/>
          </a:prstGeom>
        </p:spPr>
        <p:txBody>
          <a:bodyPr wrap="none">
            <a:spAutoFit/>
          </a:bodyPr>
          <a:lstStyle/>
          <a:p>
            <a:r>
              <a:rPr lang="en-US" sz="800" i="1">
                <a:solidFill>
                  <a:schemeClr val="tx2">
                    <a:lumMod val="50000"/>
                  </a:schemeClr>
                </a:solidFill>
                <a:latin typeface="Trebuchet MS" panose="020B0703020202090204" pitchFamily="34" charset="0"/>
              </a:rPr>
              <a:t>Additional details in Appendix</a:t>
            </a:r>
            <a:endParaRPr lang="en-US" sz="800" i="1" dirty="0"/>
          </a:p>
        </p:txBody>
      </p:sp>
    </p:spTree>
    <p:extLst>
      <p:ext uri="{BB962C8B-B14F-4D97-AF65-F5344CB8AC3E}">
        <p14:creationId xmlns:p14="http://schemas.microsoft.com/office/powerpoint/2010/main" val="2408227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15" name="ZoneTexte 14">
            <a:extLst>
              <a:ext uri="{FF2B5EF4-FFF2-40B4-BE49-F238E27FC236}">
                <a16:creationId xmlns:a16="http://schemas.microsoft.com/office/drawing/2014/main" id="{6E0085DC-8F90-F548-BF16-70865245D97C}"/>
              </a:ext>
            </a:extLst>
          </p:cNvPr>
          <p:cNvSpPr txBox="1"/>
          <p:nvPr/>
        </p:nvSpPr>
        <p:spPr>
          <a:xfrm>
            <a:off x="728163" y="1587365"/>
            <a:ext cx="5182829" cy="261610"/>
          </a:xfrm>
          <a:prstGeom prst="rect">
            <a:avLst/>
          </a:prstGeom>
          <a:noFill/>
        </p:spPr>
        <p:txBody>
          <a:bodyPr wrap="none" rtlCol="0">
            <a:spAutoFit/>
          </a:bodyPr>
          <a:lstStyle/>
          <a:p>
            <a:pPr marL="171450" indent="-171450">
              <a:buFont typeface="Wingdings" pitchFamily="2" charset="2"/>
              <a:buChar char="Ø"/>
            </a:pPr>
            <a:r>
              <a:rPr lang="en-GB" sz="1100" dirty="0">
                <a:solidFill>
                  <a:schemeClr val="tx2">
                    <a:lumMod val="50000"/>
                  </a:schemeClr>
                </a:solidFill>
                <a:latin typeface="Trebuchet MS" panose="020B0703020202090204" pitchFamily="34" charset="0"/>
              </a:rPr>
              <a:t>We used a Word Cloud to reveal the most occurring words in 1-star reviews:</a:t>
            </a:r>
          </a:p>
        </p:txBody>
      </p:sp>
      <p:sp>
        <p:nvSpPr>
          <p:cNvPr id="83" name="Google Shape;488;p43">
            <a:extLst>
              <a:ext uri="{FF2B5EF4-FFF2-40B4-BE49-F238E27FC236}">
                <a16:creationId xmlns:a16="http://schemas.microsoft.com/office/drawing/2014/main" id="{31866613-2464-BF48-A371-D5D64AAF70D8}"/>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9;p32">
            <a:extLst>
              <a:ext uri="{FF2B5EF4-FFF2-40B4-BE49-F238E27FC236}">
                <a16:creationId xmlns:a16="http://schemas.microsoft.com/office/drawing/2014/main" id="{23A74126-ABF7-DE45-B052-E69CED9CC27E}"/>
              </a:ext>
            </a:extLst>
          </p:cNvPr>
          <p:cNvSpPr txBox="1">
            <a:spLocks/>
          </p:cNvSpPr>
          <p:nvPr/>
        </p:nvSpPr>
        <p:spPr>
          <a:xfrm>
            <a:off x="728163" y="311033"/>
            <a:ext cx="7983423"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a:lnSpc>
                <a:spcPct val="80000"/>
              </a:lnSpc>
            </a:pPr>
            <a:r>
              <a:rPr lang="en-GB" dirty="0"/>
              <a:t>TOPIC EXTRACTION – Most relevant topics in low reviews also highlight the main pain points</a:t>
            </a:r>
          </a:p>
        </p:txBody>
      </p:sp>
      <p:cxnSp>
        <p:nvCxnSpPr>
          <p:cNvPr id="85" name="Google Shape;492;p43">
            <a:extLst>
              <a:ext uri="{FF2B5EF4-FFF2-40B4-BE49-F238E27FC236}">
                <a16:creationId xmlns:a16="http://schemas.microsoft.com/office/drawing/2014/main" id="{DD71E567-A228-9140-AA66-4288DE0743A3}"/>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pic>
        <p:nvPicPr>
          <p:cNvPr id="45" name="Picture 3">
            <a:extLst>
              <a:ext uri="{FF2B5EF4-FFF2-40B4-BE49-F238E27FC236}">
                <a16:creationId xmlns:a16="http://schemas.microsoft.com/office/drawing/2014/main" id="{FEC6B4FD-DD3E-E147-9908-026DD2ABDA7D}"/>
              </a:ext>
            </a:extLst>
          </p:cNvPr>
          <p:cNvPicPr>
            <a:picLocks noChangeAspect="1"/>
          </p:cNvPicPr>
          <p:nvPr/>
        </p:nvPicPr>
        <p:blipFill>
          <a:blip r:embed="rId3"/>
          <a:stretch>
            <a:fillRect/>
          </a:stretch>
        </p:blipFill>
        <p:spPr>
          <a:xfrm>
            <a:off x="622989" y="2022351"/>
            <a:ext cx="3768007" cy="1948969"/>
          </a:xfrm>
          <a:prstGeom prst="rect">
            <a:avLst/>
          </a:prstGeom>
        </p:spPr>
      </p:pic>
      <p:sp>
        <p:nvSpPr>
          <p:cNvPr id="46" name="Rectangle 45">
            <a:extLst>
              <a:ext uri="{FF2B5EF4-FFF2-40B4-BE49-F238E27FC236}">
                <a16:creationId xmlns:a16="http://schemas.microsoft.com/office/drawing/2014/main" id="{9DC19781-392A-2242-A1F3-104DDD02CF5C}"/>
              </a:ext>
            </a:extLst>
          </p:cNvPr>
          <p:cNvSpPr/>
          <p:nvPr/>
        </p:nvSpPr>
        <p:spPr>
          <a:xfrm>
            <a:off x="4612376" y="2137750"/>
            <a:ext cx="3966278" cy="1679947"/>
          </a:xfrm>
          <a:prstGeom prst="rect">
            <a:avLst/>
          </a:prstGeom>
        </p:spPr>
        <p:txBody>
          <a:bodyPr wrap="square">
            <a:spAutoFit/>
          </a:bodyPr>
          <a:lstStyle/>
          <a:p>
            <a:pPr marL="171450" indent="-171450">
              <a:lnSpc>
                <a:spcPct val="105000"/>
              </a:lnSpc>
              <a:buFont typeface="Arial" panose="020B0604020202020204" pitchFamily="34" charset="0"/>
              <a:buChar char="•"/>
            </a:pPr>
            <a:r>
              <a:rPr lang="en-CA" sz="1100" dirty="0">
                <a:solidFill>
                  <a:schemeClr val="tx2">
                    <a:lumMod val="50000"/>
                  </a:schemeClr>
                </a:solidFill>
                <a:latin typeface="Trebuchet MS" panose="020B0703020202090204" pitchFamily="34" charset="0"/>
              </a:rPr>
              <a:t>Putting aside the common words such as ‘restaurant’ or ‘food’, we can see that </a:t>
            </a:r>
            <a:r>
              <a:rPr lang="en-CA" sz="1100" b="1" dirty="0">
                <a:solidFill>
                  <a:schemeClr val="tx2">
                    <a:lumMod val="50000"/>
                  </a:schemeClr>
                </a:solidFill>
                <a:latin typeface="Trebuchet MS" panose="020B0703020202090204" pitchFamily="34" charset="0"/>
              </a:rPr>
              <a:t>relevant words include vocabulary related to service </a:t>
            </a:r>
            <a:r>
              <a:rPr lang="en-CA" sz="1100" dirty="0">
                <a:solidFill>
                  <a:schemeClr val="tx2">
                    <a:lumMod val="50000"/>
                  </a:schemeClr>
                </a:solidFill>
                <a:latin typeface="Trebuchet MS" panose="020B0703020202090204" pitchFamily="34" charset="0"/>
              </a:rPr>
              <a:t>(‘staff’, ‘order’, ‘time’ ‘rude’, ‘service’, ‘manager’) </a:t>
            </a:r>
            <a:r>
              <a:rPr lang="en-CA" sz="1100" b="1" dirty="0">
                <a:solidFill>
                  <a:schemeClr val="tx2">
                    <a:lumMod val="50000"/>
                  </a:schemeClr>
                </a:solidFill>
                <a:latin typeface="Trebuchet MS" panose="020B0703020202090204" pitchFamily="34" charset="0"/>
              </a:rPr>
              <a:t>and to food quality </a:t>
            </a:r>
            <a:r>
              <a:rPr lang="en-CA" sz="1100" dirty="0">
                <a:solidFill>
                  <a:schemeClr val="tx2">
                    <a:lumMod val="50000"/>
                  </a:schemeClr>
                </a:solidFill>
                <a:latin typeface="Trebuchet MS" panose="020B0703020202090204" pitchFamily="34" charset="0"/>
              </a:rPr>
              <a:t>(‘cold’, ‘price’, ‘disappointed’)</a:t>
            </a:r>
          </a:p>
          <a:p>
            <a:pPr>
              <a:lnSpc>
                <a:spcPct val="105000"/>
              </a:lnSpc>
            </a:pPr>
            <a:endParaRPr lang="en-CA" sz="1100" dirty="0">
              <a:solidFill>
                <a:schemeClr val="tx2">
                  <a:lumMod val="50000"/>
                </a:schemeClr>
              </a:solidFill>
              <a:latin typeface="Trebuchet MS" panose="020B0703020202090204" pitchFamily="34" charset="0"/>
            </a:endParaRPr>
          </a:p>
          <a:p>
            <a:pPr marL="171450" indent="-171450">
              <a:lnSpc>
                <a:spcPct val="105000"/>
              </a:lnSpc>
              <a:buFont typeface="Arial" panose="020B0604020202020204" pitchFamily="34" charset="0"/>
              <a:buChar char="•"/>
            </a:pPr>
            <a:r>
              <a:rPr lang="en-CA" sz="1100" dirty="0">
                <a:solidFill>
                  <a:schemeClr val="tx2">
                    <a:lumMod val="50000"/>
                  </a:schemeClr>
                </a:solidFill>
                <a:latin typeface="Trebuchet MS" panose="020B0703020202090204" pitchFamily="34" charset="0"/>
              </a:rPr>
              <a:t>Again, this confirms our finding that service and waiting time issues are of particular importance for customer satisfaction</a:t>
            </a:r>
          </a:p>
        </p:txBody>
      </p:sp>
      <p:grpSp>
        <p:nvGrpSpPr>
          <p:cNvPr id="53" name="Groupe 52">
            <a:extLst>
              <a:ext uri="{FF2B5EF4-FFF2-40B4-BE49-F238E27FC236}">
                <a16:creationId xmlns:a16="http://schemas.microsoft.com/office/drawing/2014/main" id="{F4ADA358-ACCD-BB46-A9E0-B09F18F8E2A4}"/>
              </a:ext>
            </a:extLst>
          </p:cNvPr>
          <p:cNvGrpSpPr/>
          <p:nvPr/>
        </p:nvGrpSpPr>
        <p:grpSpPr>
          <a:xfrm>
            <a:off x="493220" y="4221049"/>
            <a:ext cx="8273148" cy="594000"/>
            <a:chOff x="531223" y="4432663"/>
            <a:chExt cx="8273148" cy="594000"/>
          </a:xfrm>
        </p:grpSpPr>
        <p:grpSp>
          <p:nvGrpSpPr>
            <p:cNvPr id="54" name="Groupe 53">
              <a:extLst>
                <a:ext uri="{FF2B5EF4-FFF2-40B4-BE49-F238E27FC236}">
                  <a16:creationId xmlns:a16="http://schemas.microsoft.com/office/drawing/2014/main" id="{8AA7775A-97E2-9E43-A18C-2A06C153D363}"/>
                </a:ext>
              </a:extLst>
            </p:cNvPr>
            <p:cNvGrpSpPr/>
            <p:nvPr/>
          </p:nvGrpSpPr>
          <p:grpSpPr>
            <a:xfrm>
              <a:off x="668193" y="4512022"/>
              <a:ext cx="8136178" cy="446276"/>
              <a:chOff x="520142" y="4616527"/>
              <a:chExt cx="8136178" cy="446276"/>
            </a:xfrm>
          </p:grpSpPr>
          <p:sp>
            <p:nvSpPr>
              <p:cNvPr id="68" name="Flèche vers la droite 67">
                <a:extLst>
                  <a:ext uri="{FF2B5EF4-FFF2-40B4-BE49-F238E27FC236}">
                    <a16:creationId xmlns:a16="http://schemas.microsoft.com/office/drawing/2014/main" id="{381564BD-43D1-8F43-A061-40874815CC11}"/>
                  </a:ext>
                </a:extLst>
              </p:cNvPr>
              <p:cNvSpPr/>
              <p:nvPr/>
            </p:nvSpPr>
            <p:spPr>
              <a:xfrm>
                <a:off x="520142" y="4693130"/>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ZoneTexte 68">
                <a:extLst>
                  <a:ext uri="{FF2B5EF4-FFF2-40B4-BE49-F238E27FC236}">
                    <a16:creationId xmlns:a16="http://schemas.microsoft.com/office/drawing/2014/main" id="{2A8ADE94-02AB-6E40-BFA9-A7E929B41E55}"/>
                  </a:ext>
                </a:extLst>
              </p:cNvPr>
              <p:cNvSpPr txBox="1"/>
              <p:nvPr/>
            </p:nvSpPr>
            <p:spPr>
              <a:xfrm>
                <a:off x="836021" y="4616527"/>
                <a:ext cx="7820299" cy="446276"/>
              </a:xfrm>
              <a:prstGeom prst="rect">
                <a:avLst/>
              </a:prstGeom>
              <a:noFill/>
            </p:spPr>
            <p:txBody>
              <a:bodyPr wrap="square" rtlCol="0">
                <a:spAutoFit/>
              </a:bodyPr>
              <a:lstStyle/>
              <a:p>
                <a:r>
                  <a:rPr lang="en-GB" sz="1150" i="1" dirty="0">
                    <a:latin typeface="Trebuchet MS" panose="020B0703020202090204" pitchFamily="34" charset="0"/>
                  </a:rPr>
                  <a:t>Thanks to a technical analysis using AI methods, we were able to confirm and complement the ‘business’ findings of the first section. Using these results, we crafted rebranding recommendations, presented in the next section.</a:t>
                </a:r>
              </a:p>
            </p:txBody>
          </p:sp>
        </p:grpSp>
        <p:sp>
          <p:nvSpPr>
            <p:cNvPr id="55" name="Rectangle 54">
              <a:extLst>
                <a:ext uri="{FF2B5EF4-FFF2-40B4-BE49-F238E27FC236}">
                  <a16:creationId xmlns:a16="http://schemas.microsoft.com/office/drawing/2014/main" id="{1416268C-1E83-A94E-9A8B-777729CB792C}"/>
                </a:ext>
              </a:extLst>
            </p:cNvPr>
            <p:cNvSpPr/>
            <p:nvPr/>
          </p:nvSpPr>
          <p:spPr>
            <a:xfrm>
              <a:off x="531223" y="4432663"/>
              <a:ext cx="8171654" cy="594000"/>
            </a:xfrm>
            <a:prstGeom prst="rect">
              <a:avLst/>
            </a:prstGeom>
            <a:noFill/>
            <a:ln w="19050">
              <a:solidFill>
                <a:srgbClr val="EC8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0317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78"/>
        <p:cNvGrpSpPr/>
        <p:nvPr/>
      </p:nvGrpSpPr>
      <p:grpSpPr>
        <a:xfrm>
          <a:off x="0" y="0"/>
          <a:ext cx="0" cy="0"/>
          <a:chOff x="0" y="0"/>
          <a:chExt cx="0" cy="0"/>
        </a:xfrm>
      </p:grpSpPr>
      <p:sp>
        <p:nvSpPr>
          <p:cNvPr id="180" name="Google Shape;180;p28"/>
          <p:cNvSpPr txBox="1">
            <a:spLocks noGrp="1"/>
          </p:cNvSpPr>
          <p:nvPr>
            <p:ph type="title"/>
          </p:nvPr>
        </p:nvSpPr>
        <p:spPr>
          <a:xfrm>
            <a:off x="468422" y="2811760"/>
            <a:ext cx="3340799" cy="641700"/>
          </a:xfrm>
          <a:prstGeom prst="rect">
            <a:avLst/>
          </a:prstGeom>
        </p:spPr>
        <p:txBody>
          <a:bodyPr spcFirstLastPara="1" wrap="square" lIns="91425" tIns="91425" rIns="91425" bIns="91425" anchor="ctr" anchorCtr="0">
            <a:noAutofit/>
          </a:bodyPr>
          <a:lstStyle/>
          <a:p>
            <a:pPr lvl="0">
              <a:defRPr/>
            </a:pPr>
            <a:r>
              <a:rPr lang="fr-FR" dirty="0">
                <a:solidFill>
                  <a:srgbClr val="F3F3F3"/>
                </a:solidFill>
              </a:rPr>
              <a:t>OUR RECOMMENDATIONS</a:t>
            </a:r>
          </a:p>
        </p:txBody>
      </p:sp>
      <p:sp>
        <p:nvSpPr>
          <p:cNvPr id="179" name="Google Shape;179;p28"/>
          <p:cNvSpPr txBox="1">
            <a:spLocks noGrp="1"/>
          </p:cNvSpPr>
          <p:nvPr>
            <p:ph type="title" idx="2"/>
          </p:nvPr>
        </p:nvSpPr>
        <p:spPr>
          <a:xfrm>
            <a:off x="1922821" y="1866163"/>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F3F3F3"/>
                </a:solidFill>
              </a:rPr>
              <a:t>03</a:t>
            </a:r>
            <a:endParaRPr dirty="0">
              <a:solidFill>
                <a:srgbClr val="F3F3F3"/>
              </a:solidFill>
            </a:endParaRPr>
          </a:p>
        </p:txBody>
      </p:sp>
      <p:cxnSp>
        <p:nvCxnSpPr>
          <p:cNvPr id="182" name="Google Shape;182;p28"/>
          <p:cNvCxnSpPr/>
          <p:nvPr/>
        </p:nvCxnSpPr>
        <p:spPr>
          <a:xfrm>
            <a:off x="2932796" y="1770114"/>
            <a:ext cx="3340800" cy="0"/>
          </a:xfrm>
          <a:prstGeom prst="straightConnector1">
            <a:avLst/>
          </a:prstGeom>
          <a:noFill/>
          <a:ln w="28575" cap="flat" cmpd="sng">
            <a:solidFill>
              <a:srgbClr val="F3F3F3"/>
            </a:solidFill>
            <a:prstDash val="solid"/>
            <a:round/>
            <a:headEnd type="none" w="med" len="med"/>
            <a:tailEnd type="none" w="med" len="med"/>
          </a:ln>
        </p:spPr>
      </p:cxnSp>
      <p:sp>
        <p:nvSpPr>
          <p:cNvPr id="2" name="ZoneTexte 1">
            <a:extLst>
              <a:ext uri="{FF2B5EF4-FFF2-40B4-BE49-F238E27FC236}">
                <a16:creationId xmlns:a16="http://schemas.microsoft.com/office/drawing/2014/main" id="{F37698A6-6D72-4958-BAF7-40172FA3C123}"/>
              </a:ext>
            </a:extLst>
          </p:cNvPr>
          <p:cNvSpPr txBox="1"/>
          <p:nvPr/>
        </p:nvSpPr>
        <p:spPr>
          <a:xfrm>
            <a:off x="1008920" y="3567764"/>
            <a:ext cx="2802835" cy="523220"/>
          </a:xfrm>
          <a:prstGeom prst="rect">
            <a:avLst/>
          </a:prstGeom>
          <a:noFill/>
        </p:spPr>
        <p:txBody>
          <a:bodyPr wrap="square" rtlCol="0">
            <a:spAutoFit/>
          </a:bodyPr>
          <a:lstStyle/>
          <a:p>
            <a:pPr lvl="0" algn="r">
              <a:defRPr/>
            </a:pPr>
            <a:r>
              <a:rPr lang="fr-FR" dirty="0" err="1">
                <a:solidFill>
                  <a:srgbClr val="FFFFFF"/>
                </a:solidFill>
                <a:latin typeface="Trebuchet MS" panose="020B0703020202090204" pitchFamily="34" charset="0"/>
              </a:rPr>
              <a:t>Rebranding</a:t>
            </a:r>
            <a:r>
              <a:rPr lang="fr-FR" dirty="0">
                <a:solidFill>
                  <a:srgbClr val="FFFFFF"/>
                </a:solidFill>
                <a:latin typeface="Trebuchet MS" panose="020B0703020202090204" pitchFamily="34" charset="0"/>
              </a:rPr>
              <a:t> &amp; prototype</a:t>
            </a:r>
          </a:p>
          <a:p>
            <a:pPr lvl="0" algn="r">
              <a:defRPr/>
            </a:pPr>
            <a:r>
              <a:rPr lang="fr-FR" dirty="0" err="1">
                <a:solidFill>
                  <a:srgbClr val="FFFFFF"/>
                </a:solidFill>
                <a:latin typeface="Trebuchet MS" panose="020B0703020202090204" pitchFamily="34" charset="0"/>
              </a:rPr>
              <a:t>Other</a:t>
            </a:r>
            <a:r>
              <a:rPr lang="fr-FR" dirty="0">
                <a:solidFill>
                  <a:srgbClr val="FFFFFF"/>
                </a:solidFill>
                <a:latin typeface="Trebuchet MS" panose="020B0703020202090204" pitchFamily="34" charset="0"/>
              </a:rPr>
              <a:t> </a:t>
            </a:r>
            <a:r>
              <a:rPr lang="fr-FR" dirty="0" err="1">
                <a:solidFill>
                  <a:srgbClr val="FFFFFF"/>
                </a:solidFill>
                <a:latin typeface="Trebuchet MS" panose="020B0703020202090204" pitchFamily="34" charset="0"/>
              </a:rPr>
              <a:t>strategic</a:t>
            </a:r>
            <a:r>
              <a:rPr lang="fr-FR" dirty="0">
                <a:solidFill>
                  <a:srgbClr val="FFFFFF"/>
                </a:solidFill>
                <a:latin typeface="Trebuchet MS" panose="020B0703020202090204" pitchFamily="34" charset="0"/>
              </a:rPr>
              <a:t> </a:t>
            </a:r>
            <a:r>
              <a:rPr lang="fr-FR" dirty="0" err="1">
                <a:solidFill>
                  <a:srgbClr val="FFFFFF"/>
                </a:solidFill>
                <a:latin typeface="Trebuchet MS" panose="020B0703020202090204" pitchFamily="34" charset="0"/>
              </a:rPr>
              <a:t>advice</a:t>
            </a:r>
            <a:endParaRPr lang="fr-FR" dirty="0">
              <a:solidFill>
                <a:srgbClr val="FFFFFF"/>
              </a:solidFill>
              <a:latin typeface="Trebuchet MS" panose="020B0703020202090204" pitchFamily="34" charset="0"/>
            </a:endParaRPr>
          </a:p>
        </p:txBody>
      </p:sp>
    </p:spTree>
    <p:extLst>
      <p:ext uri="{BB962C8B-B14F-4D97-AF65-F5344CB8AC3E}">
        <p14:creationId xmlns:p14="http://schemas.microsoft.com/office/powerpoint/2010/main" val="187975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476"/>
        <p:cNvGrpSpPr/>
        <p:nvPr/>
      </p:nvGrpSpPr>
      <p:grpSpPr>
        <a:xfrm>
          <a:off x="0" y="0"/>
          <a:ext cx="0" cy="0"/>
          <a:chOff x="0" y="0"/>
          <a:chExt cx="0" cy="0"/>
        </a:xfrm>
      </p:grpSpPr>
      <p:sp>
        <p:nvSpPr>
          <p:cNvPr id="477" name="Google Shape;477;p42"/>
          <p:cNvSpPr txBox="1">
            <a:spLocks noGrp="1"/>
          </p:cNvSpPr>
          <p:nvPr>
            <p:ph type="title"/>
          </p:nvPr>
        </p:nvSpPr>
        <p:spPr>
          <a:xfrm>
            <a:off x="939222" y="2134523"/>
            <a:ext cx="744428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rgbClr val="FFFFFF"/>
                </a:solidFill>
              </a:rPr>
              <a:t>Bokan, the new “Gastronomic pub” reference in London</a:t>
            </a:r>
            <a:endParaRPr sz="3600" dirty="0">
              <a:solidFill>
                <a:srgbClr val="FFFFFF"/>
              </a:solidFill>
            </a:endParaRPr>
          </a:p>
        </p:txBody>
      </p:sp>
      <p:cxnSp>
        <p:nvCxnSpPr>
          <p:cNvPr id="479" name="Google Shape;479;p42"/>
          <p:cNvCxnSpPr/>
          <p:nvPr/>
        </p:nvCxnSpPr>
        <p:spPr>
          <a:xfrm rot="10800000">
            <a:off x="4341908" y="1947909"/>
            <a:ext cx="460200" cy="0"/>
          </a:xfrm>
          <a:prstGeom prst="straightConnector1">
            <a:avLst/>
          </a:prstGeom>
          <a:noFill/>
          <a:ln w="19050" cap="flat" cmpd="sng">
            <a:solidFill>
              <a:srgbClr val="F3F3F3"/>
            </a:solidFill>
            <a:prstDash val="solid"/>
            <a:round/>
            <a:headEnd type="none" w="med" len="med"/>
            <a:tailEnd type="none" w="med" len="med"/>
          </a:ln>
        </p:spPr>
      </p:cxnSp>
      <p:sp>
        <p:nvSpPr>
          <p:cNvPr id="5" name="Google Shape;180;p28">
            <a:extLst>
              <a:ext uri="{FF2B5EF4-FFF2-40B4-BE49-F238E27FC236}">
                <a16:creationId xmlns:a16="http://schemas.microsoft.com/office/drawing/2014/main" id="{4C4C97A0-174D-C848-970F-FD38F28C36D0}"/>
              </a:ext>
            </a:extLst>
          </p:cNvPr>
          <p:cNvSpPr txBox="1">
            <a:spLocks noGrp="1"/>
          </p:cNvSpPr>
          <p:nvPr/>
        </p:nvSpPr>
        <p:spPr>
          <a:xfrm>
            <a:off x="374838" y="235688"/>
            <a:ext cx="2808205"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l"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2400" b="1" i="0" u="none" strike="noStrike" kern="0" cap="none" spc="0" normalizeH="0" baseline="0" noProof="0" dirty="0">
                <a:ln>
                  <a:noFill/>
                </a:ln>
                <a:solidFill>
                  <a:srgbClr val="F3F3F3"/>
                </a:solidFill>
                <a:effectLst/>
                <a:uLnTx/>
                <a:uFillTx/>
                <a:latin typeface="Reem Kufi"/>
                <a:sym typeface="Reem Kufi"/>
              </a:rPr>
              <a:t>OUR </a:t>
            </a:r>
            <a:r>
              <a:rPr lang="fr-FR" dirty="0">
                <a:solidFill>
                  <a:srgbClr val="F3F3F3"/>
                </a:solidFill>
              </a:rPr>
              <a:t>VISION</a:t>
            </a:r>
            <a:endParaRPr kumimoji="0" sz="2400" b="1" i="0" u="none" strike="noStrike" kern="0" cap="none" spc="0" normalizeH="0" baseline="0" noProof="0" dirty="0">
              <a:ln>
                <a:noFill/>
              </a:ln>
              <a:solidFill>
                <a:srgbClr val="F3F3F3"/>
              </a:solidFill>
              <a:effectLst/>
              <a:uLnTx/>
              <a:uFillTx/>
              <a:latin typeface="Reem Kufi"/>
              <a:sym typeface="Reem Kufi"/>
            </a:endParaRPr>
          </a:p>
        </p:txBody>
      </p:sp>
      <p:cxnSp>
        <p:nvCxnSpPr>
          <p:cNvPr id="6" name="Google Shape;479;p42">
            <a:extLst>
              <a:ext uri="{FF2B5EF4-FFF2-40B4-BE49-F238E27FC236}">
                <a16:creationId xmlns:a16="http://schemas.microsoft.com/office/drawing/2014/main" id="{DA9F26F3-CFD2-D547-A0BD-8DC7D7210420}"/>
              </a:ext>
            </a:extLst>
          </p:cNvPr>
          <p:cNvCxnSpPr/>
          <p:nvPr/>
        </p:nvCxnSpPr>
        <p:spPr>
          <a:xfrm rot="10800000">
            <a:off x="479022" y="254104"/>
            <a:ext cx="460200" cy="0"/>
          </a:xfrm>
          <a:prstGeom prst="straightConnector1">
            <a:avLst/>
          </a:prstGeom>
          <a:noFill/>
          <a:ln w="19050" cap="flat" cmpd="sng">
            <a:solidFill>
              <a:srgbClr val="F3F3F3"/>
            </a:solidFill>
            <a:prstDash val="solid"/>
            <a:round/>
            <a:headEnd type="none" w="med" len="med"/>
            <a:tailEnd type="none" w="med" len="med"/>
          </a:ln>
        </p:spPr>
      </p:cxnSp>
      <p:cxnSp>
        <p:nvCxnSpPr>
          <p:cNvPr id="11" name="Google Shape;479;p42">
            <a:extLst>
              <a:ext uri="{FF2B5EF4-FFF2-40B4-BE49-F238E27FC236}">
                <a16:creationId xmlns:a16="http://schemas.microsoft.com/office/drawing/2014/main" id="{B69DD859-4F3D-1B4E-92C5-30BB11D6EA9B}"/>
              </a:ext>
            </a:extLst>
          </p:cNvPr>
          <p:cNvCxnSpPr/>
          <p:nvPr/>
        </p:nvCxnSpPr>
        <p:spPr>
          <a:xfrm rot="10800000">
            <a:off x="4341908" y="3368005"/>
            <a:ext cx="460200" cy="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377092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8" name="Google Shape;202;p31">
            <a:extLst>
              <a:ext uri="{FF2B5EF4-FFF2-40B4-BE49-F238E27FC236}">
                <a16:creationId xmlns:a16="http://schemas.microsoft.com/office/drawing/2014/main" id="{7066A960-960D-C544-ABA0-4895FB390A9D}"/>
              </a:ext>
            </a:extLst>
          </p:cNvPr>
          <p:cNvSpPr txBox="1">
            <a:spLocks/>
          </p:cNvSpPr>
          <p:nvPr/>
        </p:nvSpPr>
        <p:spPr>
          <a:xfrm>
            <a:off x="720000" y="451597"/>
            <a:ext cx="7957835"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fr-FR" sz="2300" spc="-10" dirty="0"/>
              <a:t>A CONTEMPORARY INTERPRETATION OF BRITISH AUTHENTICITY</a:t>
            </a:r>
          </a:p>
        </p:txBody>
      </p:sp>
      <p:sp>
        <p:nvSpPr>
          <p:cNvPr id="35" name="Google Shape;247;p33">
            <a:extLst>
              <a:ext uri="{FF2B5EF4-FFF2-40B4-BE49-F238E27FC236}">
                <a16:creationId xmlns:a16="http://schemas.microsoft.com/office/drawing/2014/main" id="{4BDD943A-CD88-904F-80B5-4DFC97478389}"/>
              </a:ext>
            </a:extLst>
          </p:cNvPr>
          <p:cNvSpPr txBox="1">
            <a:spLocks noGrp="1"/>
          </p:cNvSpPr>
          <p:nvPr>
            <p:ph type="ctrTitle"/>
          </p:nvPr>
        </p:nvSpPr>
        <p:spPr>
          <a:xfrm>
            <a:off x="6467716" y="2544202"/>
            <a:ext cx="1851600" cy="523154"/>
          </a:xfrm>
          <a:prstGeom prst="rect">
            <a:avLst/>
          </a:prstGeom>
        </p:spPr>
        <p:txBody>
          <a:bodyPr spcFirstLastPara="1" wrap="square" lIns="91425" tIns="91425" rIns="91425" bIns="91425" anchor="b" anchorCtr="0">
            <a:noAutofit/>
          </a:bodyPr>
          <a:lstStyle/>
          <a:p>
            <a:r>
              <a:rPr lang="en-GB" sz="1400" dirty="0"/>
              <a:t>Marketing strategy</a:t>
            </a:r>
          </a:p>
        </p:txBody>
      </p:sp>
      <p:sp>
        <p:nvSpPr>
          <p:cNvPr id="36" name="Google Shape;248;p33">
            <a:extLst>
              <a:ext uri="{FF2B5EF4-FFF2-40B4-BE49-F238E27FC236}">
                <a16:creationId xmlns:a16="http://schemas.microsoft.com/office/drawing/2014/main" id="{496A854C-C8B4-9C48-8183-00777C145A99}"/>
              </a:ext>
            </a:extLst>
          </p:cNvPr>
          <p:cNvSpPr txBox="1">
            <a:spLocks/>
          </p:cNvSpPr>
          <p:nvPr/>
        </p:nvSpPr>
        <p:spPr>
          <a:xfrm>
            <a:off x="6378067" y="3117501"/>
            <a:ext cx="2073493" cy="1503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050" dirty="0">
                <a:solidFill>
                  <a:schemeClr val="accent4">
                    <a:lumMod val="75000"/>
                    <a:lumOff val="25000"/>
                  </a:schemeClr>
                </a:solidFill>
                <a:latin typeface="Trebuchet MS" panose="020B0703020202090204" pitchFamily="34" charset="0"/>
              </a:rPr>
              <a:t>Creative agency to redesign website and print material</a:t>
            </a:r>
          </a:p>
          <a:p>
            <a:pPr marL="171450" indent="-171450">
              <a:buFont typeface="Arial" panose="020B0604020202020204" pitchFamily="34" charset="0"/>
              <a:buChar char="•"/>
            </a:pPr>
            <a:endParaRPr lang="en-GB" sz="1050" dirty="0">
              <a:solidFill>
                <a:schemeClr val="accent4">
                  <a:lumMod val="75000"/>
                  <a:lumOff val="25000"/>
                </a:schemeClr>
              </a:solidFill>
              <a:latin typeface="Trebuchet MS" panose="020B0703020202090204" pitchFamily="34" charset="0"/>
            </a:endParaRPr>
          </a:p>
          <a:p>
            <a:pPr marL="171450" indent="-171450">
              <a:buFont typeface="Arial" panose="020B0604020202020204" pitchFamily="34" charset="0"/>
              <a:buChar char="•"/>
            </a:pPr>
            <a:r>
              <a:rPr lang="en-GB" sz="1050" dirty="0">
                <a:solidFill>
                  <a:schemeClr val="accent4">
                    <a:lumMod val="75000"/>
                    <a:lumOff val="25000"/>
                  </a:schemeClr>
                </a:solidFill>
                <a:latin typeface="Trebuchet MS" panose="020B0703020202090204" pitchFamily="34" charset="0"/>
              </a:rPr>
              <a:t>Social media campaign targeted to London area</a:t>
            </a:r>
          </a:p>
          <a:p>
            <a:pPr marL="171450" indent="-171450">
              <a:buFont typeface="Arial" panose="020B0604020202020204" pitchFamily="34" charset="0"/>
              <a:buChar char="•"/>
            </a:pPr>
            <a:endParaRPr lang="en-GB" sz="1050" dirty="0">
              <a:solidFill>
                <a:schemeClr val="accent4">
                  <a:lumMod val="75000"/>
                  <a:lumOff val="25000"/>
                </a:schemeClr>
              </a:solidFill>
              <a:latin typeface="Trebuchet MS" panose="020B0703020202090204" pitchFamily="34" charset="0"/>
            </a:endParaRPr>
          </a:p>
          <a:p>
            <a:pPr marL="171450" indent="-171450">
              <a:buFont typeface="Arial" panose="020B0604020202020204" pitchFamily="34" charset="0"/>
              <a:buChar char="•"/>
            </a:pPr>
            <a:r>
              <a:rPr lang="en-GB" sz="1050" dirty="0">
                <a:solidFill>
                  <a:schemeClr val="accent4">
                    <a:lumMod val="75000"/>
                    <a:lumOff val="25000"/>
                  </a:schemeClr>
                </a:solidFill>
                <a:latin typeface="Trebuchet MS" panose="020B0703020202090204" pitchFamily="34" charset="0"/>
              </a:rPr>
              <a:t>Marketing in specialized magazines to support change</a:t>
            </a:r>
          </a:p>
        </p:txBody>
      </p:sp>
      <p:sp>
        <p:nvSpPr>
          <p:cNvPr id="37" name="Google Shape;251;p33">
            <a:extLst>
              <a:ext uri="{FF2B5EF4-FFF2-40B4-BE49-F238E27FC236}">
                <a16:creationId xmlns:a16="http://schemas.microsoft.com/office/drawing/2014/main" id="{B92DDCB3-092F-9A4D-A225-7639EDC14BA5}"/>
              </a:ext>
            </a:extLst>
          </p:cNvPr>
          <p:cNvSpPr txBox="1">
            <a:spLocks/>
          </p:cNvSpPr>
          <p:nvPr/>
        </p:nvSpPr>
        <p:spPr>
          <a:xfrm>
            <a:off x="1281793" y="2461565"/>
            <a:ext cx="1935392" cy="6001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SzPts val="2400"/>
              <a:buFont typeface="Reem Kufi"/>
              <a:buNone/>
              <a:defRPr b="1">
                <a:solidFill>
                  <a:srgbClr val="2F2F2F"/>
                </a:solidFill>
                <a:latin typeface="Reem Kufi"/>
                <a:ea typeface="Reem Kufi"/>
                <a:cs typeface="Reem Kufi"/>
                <a:sym typeface="Reem Kufi"/>
              </a:defRPr>
            </a:lvl1pPr>
            <a:lvl2pPr algn="r">
              <a:buSzPts val="1800"/>
              <a:buFont typeface="Reem Kufi"/>
              <a:buNone/>
              <a:defRPr sz="1800">
                <a:latin typeface="Reem Kufi"/>
                <a:ea typeface="Reem Kufi"/>
                <a:cs typeface="Reem Kufi"/>
                <a:sym typeface="Reem Kufi"/>
              </a:defRPr>
            </a:lvl2pPr>
            <a:lvl3pPr algn="r">
              <a:buSzPts val="1800"/>
              <a:buFont typeface="Reem Kufi"/>
              <a:buNone/>
              <a:defRPr sz="1800">
                <a:latin typeface="Reem Kufi"/>
                <a:ea typeface="Reem Kufi"/>
                <a:cs typeface="Reem Kufi"/>
                <a:sym typeface="Reem Kufi"/>
              </a:defRPr>
            </a:lvl3pPr>
            <a:lvl4pPr algn="r">
              <a:buSzPts val="1800"/>
              <a:buFont typeface="Reem Kufi"/>
              <a:buNone/>
              <a:defRPr sz="1800">
                <a:latin typeface="Reem Kufi"/>
                <a:ea typeface="Reem Kufi"/>
                <a:cs typeface="Reem Kufi"/>
                <a:sym typeface="Reem Kufi"/>
              </a:defRPr>
            </a:lvl4pPr>
            <a:lvl5pPr algn="r">
              <a:buSzPts val="1800"/>
              <a:buFont typeface="Reem Kufi"/>
              <a:buNone/>
              <a:defRPr sz="1800">
                <a:latin typeface="Reem Kufi"/>
                <a:ea typeface="Reem Kufi"/>
                <a:cs typeface="Reem Kufi"/>
                <a:sym typeface="Reem Kufi"/>
              </a:defRPr>
            </a:lvl5pPr>
            <a:lvl6pPr algn="r">
              <a:buSzPts val="1800"/>
              <a:buFont typeface="Reem Kufi"/>
              <a:buNone/>
              <a:defRPr sz="1800">
                <a:latin typeface="Reem Kufi"/>
                <a:ea typeface="Reem Kufi"/>
                <a:cs typeface="Reem Kufi"/>
                <a:sym typeface="Reem Kufi"/>
              </a:defRPr>
            </a:lvl6pPr>
            <a:lvl7pPr algn="r">
              <a:buSzPts val="1800"/>
              <a:buFont typeface="Reem Kufi"/>
              <a:buNone/>
              <a:defRPr sz="1800">
                <a:latin typeface="Reem Kufi"/>
                <a:ea typeface="Reem Kufi"/>
                <a:cs typeface="Reem Kufi"/>
                <a:sym typeface="Reem Kufi"/>
              </a:defRPr>
            </a:lvl7pPr>
            <a:lvl8pPr algn="r">
              <a:buSzPts val="1800"/>
              <a:buFont typeface="Reem Kufi"/>
              <a:buNone/>
              <a:defRPr sz="1800">
                <a:latin typeface="Reem Kufi"/>
                <a:ea typeface="Reem Kufi"/>
                <a:cs typeface="Reem Kufi"/>
                <a:sym typeface="Reem Kufi"/>
              </a:defRPr>
            </a:lvl8pPr>
            <a:lvl9pPr algn="r">
              <a:buSzPts val="1800"/>
              <a:buFont typeface="Reem Kufi"/>
              <a:buNone/>
              <a:defRPr sz="1800">
                <a:latin typeface="Reem Kufi"/>
                <a:ea typeface="Reem Kufi"/>
                <a:cs typeface="Reem Kufi"/>
                <a:sym typeface="Reem Kufi"/>
              </a:defRPr>
            </a:lvl9pPr>
          </a:lstStyle>
          <a:p>
            <a:r>
              <a:rPr lang="en-AU" dirty="0"/>
              <a:t>Interior design</a:t>
            </a:r>
          </a:p>
        </p:txBody>
      </p:sp>
      <p:sp>
        <p:nvSpPr>
          <p:cNvPr id="38" name="Google Shape;252;p33">
            <a:extLst>
              <a:ext uri="{FF2B5EF4-FFF2-40B4-BE49-F238E27FC236}">
                <a16:creationId xmlns:a16="http://schemas.microsoft.com/office/drawing/2014/main" id="{485CD24E-9F91-2141-B81F-3A2C0C36520D}"/>
              </a:ext>
            </a:extLst>
          </p:cNvPr>
          <p:cNvSpPr txBox="1">
            <a:spLocks/>
          </p:cNvSpPr>
          <p:nvPr/>
        </p:nvSpPr>
        <p:spPr>
          <a:xfrm>
            <a:off x="1217988" y="3117501"/>
            <a:ext cx="1935387" cy="1608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 sz="1050">
                <a:solidFill>
                  <a:schemeClr val="accent4">
                    <a:lumMod val="75000"/>
                    <a:lumOff val="25000"/>
                  </a:schemeClr>
                </a:solidFill>
                <a:latin typeface="Trebuchet MS" panose="020B0703020202090204" pitchFamily="34" charset="0"/>
              </a:rPr>
              <a:t>Build on existing decoration to enhance the experience of contemporary British authenticity</a:t>
            </a:r>
          </a:p>
          <a:p>
            <a:pPr marL="171450" indent="-171450">
              <a:buFont typeface="Arial" panose="020B0604020202020204" pitchFamily="34" charset="0"/>
              <a:buChar char="•"/>
            </a:pPr>
            <a:endParaRPr lang="en" sz="1050">
              <a:solidFill>
                <a:schemeClr val="accent4">
                  <a:lumMod val="75000"/>
                  <a:lumOff val="25000"/>
                </a:schemeClr>
              </a:solidFill>
              <a:latin typeface="Trebuchet MS" panose="020B0703020202090204" pitchFamily="34" charset="0"/>
            </a:endParaRPr>
          </a:p>
          <a:p>
            <a:pPr marL="171450" indent="-171450">
              <a:buFont typeface="Arial" panose="020B0604020202020204" pitchFamily="34" charset="0"/>
              <a:buChar char="•"/>
            </a:pPr>
            <a:r>
              <a:rPr lang="en" sz="1050">
                <a:solidFill>
                  <a:schemeClr val="accent4">
                    <a:lumMod val="75000"/>
                    <a:lumOff val="25000"/>
                  </a:schemeClr>
                </a:solidFill>
                <a:latin typeface="Trebuchet MS" panose="020B0703020202090204" pitchFamily="34" charset="0"/>
              </a:rPr>
              <a:t>Keep Bokan’s name for coherence / existing customers</a:t>
            </a:r>
            <a:endParaRPr lang="en" sz="1050" dirty="0">
              <a:solidFill>
                <a:schemeClr val="accent4">
                  <a:lumMod val="75000"/>
                  <a:lumOff val="25000"/>
                </a:schemeClr>
              </a:solidFill>
              <a:latin typeface="Trebuchet MS" panose="020B0703020202090204" pitchFamily="34" charset="0"/>
            </a:endParaRPr>
          </a:p>
        </p:txBody>
      </p:sp>
      <p:sp>
        <p:nvSpPr>
          <p:cNvPr id="39" name="Google Shape;253;p33">
            <a:extLst>
              <a:ext uri="{FF2B5EF4-FFF2-40B4-BE49-F238E27FC236}">
                <a16:creationId xmlns:a16="http://schemas.microsoft.com/office/drawing/2014/main" id="{3226FA11-9AD3-664E-A344-3E10B8C32009}"/>
              </a:ext>
            </a:extLst>
          </p:cNvPr>
          <p:cNvSpPr txBox="1">
            <a:spLocks/>
          </p:cNvSpPr>
          <p:nvPr/>
        </p:nvSpPr>
        <p:spPr>
          <a:xfrm>
            <a:off x="3951309" y="2735454"/>
            <a:ext cx="2248483" cy="3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SzPts val="2400"/>
              <a:buFont typeface="Reem Kufi"/>
              <a:buNone/>
              <a:defRPr b="1">
                <a:solidFill>
                  <a:srgbClr val="2F2F2F"/>
                </a:solidFill>
                <a:latin typeface="Reem Kufi"/>
                <a:ea typeface="Reem Kufi"/>
                <a:cs typeface="Reem Kufi"/>
                <a:sym typeface="Reem Kufi"/>
              </a:defRPr>
            </a:lvl1pPr>
            <a:lvl2pPr algn="r">
              <a:buSzPts val="1800"/>
              <a:buFont typeface="Reem Kufi"/>
              <a:buNone/>
              <a:defRPr sz="1800">
                <a:latin typeface="Reem Kufi"/>
                <a:ea typeface="Reem Kufi"/>
                <a:cs typeface="Reem Kufi"/>
                <a:sym typeface="Reem Kufi"/>
              </a:defRPr>
            </a:lvl2pPr>
            <a:lvl3pPr algn="r">
              <a:buSzPts val="1800"/>
              <a:buFont typeface="Reem Kufi"/>
              <a:buNone/>
              <a:defRPr sz="1800">
                <a:latin typeface="Reem Kufi"/>
                <a:ea typeface="Reem Kufi"/>
                <a:cs typeface="Reem Kufi"/>
                <a:sym typeface="Reem Kufi"/>
              </a:defRPr>
            </a:lvl3pPr>
            <a:lvl4pPr algn="r">
              <a:buSzPts val="1800"/>
              <a:buFont typeface="Reem Kufi"/>
              <a:buNone/>
              <a:defRPr sz="1800">
                <a:latin typeface="Reem Kufi"/>
                <a:ea typeface="Reem Kufi"/>
                <a:cs typeface="Reem Kufi"/>
                <a:sym typeface="Reem Kufi"/>
              </a:defRPr>
            </a:lvl4pPr>
            <a:lvl5pPr algn="r">
              <a:buSzPts val="1800"/>
              <a:buFont typeface="Reem Kufi"/>
              <a:buNone/>
              <a:defRPr sz="1800">
                <a:latin typeface="Reem Kufi"/>
                <a:ea typeface="Reem Kufi"/>
                <a:cs typeface="Reem Kufi"/>
                <a:sym typeface="Reem Kufi"/>
              </a:defRPr>
            </a:lvl5pPr>
            <a:lvl6pPr algn="r">
              <a:buSzPts val="1800"/>
              <a:buFont typeface="Reem Kufi"/>
              <a:buNone/>
              <a:defRPr sz="1800">
                <a:latin typeface="Reem Kufi"/>
                <a:ea typeface="Reem Kufi"/>
                <a:cs typeface="Reem Kufi"/>
                <a:sym typeface="Reem Kufi"/>
              </a:defRPr>
            </a:lvl6pPr>
            <a:lvl7pPr algn="r">
              <a:buSzPts val="1800"/>
              <a:buFont typeface="Reem Kufi"/>
              <a:buNone/>
              <a:defRPr sz="1800">
                <a:latin typeface="Reem Kufi"/>
                <a:ea typeface="Reem Kufi"/>
                <a:cs typeface="Reem Kufi"/>
                <a:sym typeface="Reem Kufi"/>
              </a:defRPr>
            </a:lvl7pPr>
            <a:lvl8pPr algn="r">
              <a:buSzPts val="1800"/>
              <a:buFont typeface="Reem Kufi"/>
              <a:buNone/>
              <a:defRPr sz="1800">
                <a:latin typeface="Reem Kufi"/>
                <a:ea typeface="Reem Kufi"/>
                <a:cs typeface="Reem Kufi"/>
                <a:sym typeface="Reem Kufi"/>
              </a:defRPr>
            </a:lvl8pPr>
            <a:lvl9pPr algn="r">
              <a:buSzPts val="1800"/>
              <a:buFont typeface="Reem Kufi"/>
              <a:buNone/>
              <a:defRPr sz="1800">
                <a:latin typeface="Reem Kufi"/>
                <a:ea typeface="Reem Kufi"/>
                <a:cs typeface="Reem Kufi"/>
                <a:sym typeface="Reem Kufi"/>
              </a:defRPr>
            </a:lvl9pPr>
          </a:lstStyle>
          <a:p>
            <a:r>
              <a:rPr lang="fr-FR" dirty="0"/>
              <a:t>New menu</a:t>
            </a:r>
          </a:p>
        </p:txBody>
      </p:sp>
      <p:sp>
        <p:nvSpPr>
          <p:cNvPr id="40" name="Google Shape;254;p33">
            <a:extLst>
              <a:ext uri="{FF2B5EF4-FFF2-40B4-BE49-F238E27FC236}">
                <a16:creationId xmlns:a16="http://schemas.microsoft.com/office/drawing/2014/main" id="{6E53E950-C236-8C4E-9631-6D6735C1AF59}"/>
              </a:ext>
            </a:extLst>
          </p:cNvPr>
          <p:cNvSpPr txBox="1">
            <a:spLocks/>
          </p:cNvSpPr>
          <p:nvPr/>
        </p:nvSpPr>
        <p:spPr>
          <a:xfrm>
            <a:off x="3867509" y="3121750"/>
            <a:ext cx="1869900" cy="86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GB" sz="1050">
                <a:solidFill>
                  <a:schemeClr val="accent4">
                    <a:lumMod val="75000"/>
                    <a:lumOff val="25000"/>
                  </a:schemeClr>
                </a:solidFill>
                <a:latin typeface="Trebuchet MS" panose="020B0703020202090204" pitchFamily="34" charset="0"/>
              </a:rPr>
              <a:t>Rebrand the restaurant as high-end pub cuisine</a:t>
            </a:r>
          </a:p>
          <a:p>
            <a:pPr marL="171450" indent="-171450">
              <a:buFont typeface="Arial" panose="020B0604020202020204" pitchFamily="34" charset="0"/>
              <a:buChar char="•"/>
            </a:pPr>
            <a:endParaRPr lang="en-GB" sz="1050">
              <a:solidFill>
                <a:schemeClr val="accent4">
                  <a:lumMod val="75000"/>
                  <a:lumOff val="25000"/>
                </a:schemeClr>
              </a:solidFill>
              <a:latin typeface="Trebuchet MS" panose="020B0703020202090204" pitchFamily="34" charset="0"/>
            </a:endParaRPr>
          </a:p>
          <a:p>
            <a:pPr marL="171450" indent="-171450">
              <a:buFont typeface="Arial" panose="020B0604020202020204" pitchFamily="34" charset="0"/>
              <a:buChar char="•"/>
            </a:pPr>
            <a:r>
              <a:rPr lang="en-GB" sz="1050">
                <a:solidFill>
                  <a:schemeClr val="accent4">
                    <a:lumMod val="75000"/>
                    <a:lumOff val="25000"/>
                  </a:schemeClr>
                </a:solidFill>
                <a:latin typeface="Trebuchet MS" panose="020B0703020202090204" pitchFamily="34" charset="0"/>
              </a:rPr>
              <a:t>Keep local sourcing and regularly changing menu</a:t>
            </a:r>
          </a:p>
          <a:p>
            <a:pPr marL="171450" indent="-171450">
              <a:buFont typeface="Arial" panose="020B0604020202020204" pitchFamily="34" charset="0"/>
              <a:buChar char="•"/>
            </a:pPr>
            <a:endParaRPr lang="en-GB" sz="1050">
              <a:solidFill>
                <a:schemeClr val="accent4">
                  <a:lumMod val="75000"/>
                  <a:lumOff val="25000"/>
                </a:schemeClr>
              </a:solidFill>
              <a:latin typeface="Trebuchet MS" panose="020B0703020202090204" pitchFamily="34" charset="0"/>
            </a:endParaRPr>
          </a:p>
          <a:p>
            <a:pPr marL="171450" indent="-171450">
              <a:buFont typeface="Arial" panose="020B0604020202020204" pitchFamily="34" charset="0"/>
              <a:buChar char="•"/>
            </a:pPr>
            <a:r>
              <a:rPr lang="en-GB" sz="1050">
                <a:solidFill>
                  <a:schemeClr val="accent4">
                    <a:lumMod val="75000"/>
                    <a:lumOff val="25000"/>
                  </a:schemeClr>
                </a:solidFill>
                <a:latin typeface="Trebuchet MS" panose="020B0703020202090204" pitchFamily="34" charset="0"/>
              </a:rPr>
              <a:t>Apply slight price increase (see next slides)</a:t>
            </a:r>
            <a:endParaRPr lang="en-GB" sz="1050" dirty="0">
              <a:solidFill>
                <a:schemeClr val="accent4">
                  <a:lumMod val="75000"/>
                  <a:lumOff val="25000"/>
                </a:schemeClr>
              </a:solidFill>
              <a:latin typeface="Trebuchet MS" panose="020B0703020202090204" pitchFamily="34" charset="0"/>
            </a:endParaRPr>
          </a:p>
        </p:txBody>
      </p:sp>
      <p:grpSp>
        <p:nvGrpSpPr>
          <p:cNvPr id="41" name="Google Shape;255;p33">
            <a:extLst>
              <a:ext uri="{FF2B5EF4-FFF2-40B4-BE49-F238E27FC236}">
                <a16:creationId xmlns:a16="http://schemas.microsoft.com/office/drawing/2014/main" id="{B8369FB4-9D91-5541-9DC6-8A8ACF4779FD}"/>
              </a:ext>
            </a:extLst>
          </p:cNvPr>
          <p:cNvGrpSpPr/>
          <p:nvPr/>
        </p:nvGrpSpPr>
        <p:grpSpPr>
          <a:xfrm>
            <a:off x="6051893" y="2692656"/>
            <a:ext cx="287825" cy="374700"/>
            <a:chOff x="3473425" y="3257013"/>
            <a:chExt cx="287825" cy="374700"/>
          </a:xfrm>
        </p:grpSpPr>
        <p:sp>
          <p:nvSpPr>
            <p:cNvPr id="42" name="Google Shape;256;p33">
              <a:extLst>
                <a:ext uri="{FF2B5EF4-FFF2-40B4-BE49-F238E27FC236}">
                  <a16:creationId xmlns:a16="http://schemas.microsoft.com/office/drawing/2014/main" id="{9BF23A4D-636D-5D45-829F-70CCECDCD076}"/>
                </a:ext>
              </a:extLst>
            </p:cNvPr>
            <p:cNvSpPr/>
            <p:nvPr/>
          </p:nvSpPr>
          <p:spPr>
            <a:xfrm>
              <a:off x="3611675" y="3541313"/>
              <a:ext cx="26575" cy="22050"/>
            </a:xfrm>
            <a:custGeom>
              <a:avLst/>
              <a:gdLst/>
              <a:ahLst/>
              <a:cxnLst/>
              <a:rect l="l" t="t" r="r" b="b"/>
              <a:pathLst>
                <a:path w="1063" h="882" extrusionOk="0">
                  <a:moveTo>
                    <a:pt x="225" y="0"/>
                  </a:moveTo>
                  <a:cubicBezTo>
                    <a:pt x="101" y="0"/>
                    <a:pt x="0" y="101"/>
                    <a:pt x="0" y="225"/>
                  </a:cubicBezTo>
                  <a:cubicBezTo>
                    <a:pt x="0" y="346"/>
                    <a:pt x="101" y="446"/>
                    <a:pt x="225" y="446"/>
                  </a:cubicBezTo>
                  <a:cubicBezTo>
                    <a:pt x="326" y="446"/>
                    <a:pt x="426" y="489"/>
                    <a:pt x="498" y="561"/>
                  </a:cubicBezTo>
                  <a:cubicBezTo>
                    <a:pt x="544" y="608"/>
                    <a:pt x="579" y="662"/>
                    <a:pt x="599" y="726"/>
                  </a:cubicBezTo>
                  <a:cubicBezTo>
                    <a:pt x="627" y="820"/>
                    <a:pt x="715" y="881"/>
                    <a:pt x="810" y="881"/>
                  </a:cubicBezTo>
                  <a:cubicBezTo>
                    <a:pt x="834" y="881"/>
                    <a:pt x="858" y="878"/>
                    <a:pt x="881" y="869"/>
                  </a:cubicBezTo>
                  <a:cubicBezTo>
                    <a:pt x="999" y="832"/>
                    <a:pt x="1063" y="705"/>
                    <a:pt x="1022" y="587"/>
                  </a:cubicBezTo>
                  <a:cubicBezTo>
                    <a:pt x="982" y="458"/>
                    <a:pt x="907" y="340"/>
                    <a:pt x="812" y="245"/>
                  </a:cubicBezTo>
                  <a:cubicBezTo>
                    <a:pt x="657" y="89"/>
                    <a:pt x="444" y="0"/>
                    <a:pt x="225"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3" name="Google Shape;257;p33">
              <a:extLst>
                <a:ext uri="{FF2B5EF4-FFF2-40B4-BE49-F238E27FC236}">
                  <a16:creationId xmlns:a16="http://schemas.microsoft.com/office/drawing/2014/main" id="{A2D9686D-B999-194C-97E1-45515312C08F}"/>
                </a:ext>
              </a:extLst>
            </p:cNvPr>
            <p:cNvSpPr/>
            <p:nvPr/>
          </p:nvSpPr>
          <p:spPr>
            <a:xfrm>
              <a:off x="3627150" y="3567713"/>
              <a:ext cx="11100" cy="20900"/>
            </a:xfrm>
            <a:custGeom>
              <a:avLst/>
              <a:gdLst/>
              <a:ahLst/>
              <a:cxnLst/>
              <a:rect l="l" t="t" r="r" b="b"/>
              <a:pathLst>
                <a:path w="444" h="836" extrusionOk="0">
                  <a:moveTo>
                    <a:pt x="222" y="1"/>
                  </a:moveTo>
                  <a:cubicBezTo>
                    <a:pt x="98" y="1"/>
                    <a:pt x="0" y="101"/>
                    <a:pt x="0" y="225"/>
                  </a:cubicBezTo>
                  <a:lnTo>
                    <a:pt x="0" y="611"/>
                  </a:lnTo>
                  <a:cubicBezTo>
                    <a:pt x="0" y="735"/>
                    <a:pt x="98" y="835"/>
                    <a:pt x="222" y="835"/>
                  </a:cubicBezTo>
                  <a:cubicBezTo>
                    <a:pt x="346" y="835"/>
                    <a:pt x="444" y="735"/>
                    <a:pt x="444" y="611"/>
                  </a:cubicBezTo>
                  <a:lnTo>
                    <a:pt x="444" y="225"/>
                  </a:lnTo>
                  <a:cubicBezTo>
                    <a:pt x="444" y="101"/>
                    <a:pt x="346" y="1"/>
                    <a:pt x="222"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4" name="Google Shape;258;p33">
              <a:extLst>
                <a:ext uri="{FF2B5EF4-FFF2-40B4-BE49-F238E27FC236}">
                  <a16:creationId xmlns:a16="http://schemas.microsoft.com/office/drawing/2014/main" id="{12A7F440-8C6E-B74C-AD3C-DFC2AB7B5693}"/>
                </a:ext>
              </a:extLst>
            </p:cNvPr>
            <p:cNvSpPr/>
            <p:nvPr/>
          </p:nvSpPr>
          <p:spPr>
            <a:xfrm>
              <a:off x="3473425" y="3257013"/>
              <a:ext cx="287825" cy="374700"/>
            </a:xfrm>
            <a:custGeom>
              <a:avLst/>
              <a:gdLst/>
              <a:ahLst/>
              <a:cxnLst/>
              <a:rect l="l" t="t" r="r" b="b"/>
              <a:pathLst>
                <a:path w="11513" h="14988" extrusionOk="0">
                  <a:moveTo>
                    <a:pt x="3455" y="3326"/>
                  </a:moveTo>
                  <a:lnTo>
                    <a:pt x="3515" y="4017"/>
                  </a:lnTo>
                  <a:cubicBezTo>
                    <a:pt x="3397" y="4054"/>
                    <a:pt x="3291" y="4121"/>
                    <a:pt x="3201" y="4207"/>
                  </a:cubicBezTo>
                  <a:lnTo>
                    <a:pt x="2939" y="4472"/>
                  </a:lnTo>
                  <a:lnTo>
                    <a:pt x="2839" y="3326"/>
                  </a:lnTo>
                  <a:close/>
                  <a:moveTo>
                    <a:pt x="8581" y="5212"/>
                  </a:moveTo>
                  <a:cubicBezTo>
                    <a:pt x="9070" y="5212"/>
                    <a:pt x="9529" y="5598"/>
                    <a:pt x="9529" y="6159"/>
                  </a:cubicBezTo>
                  <a:cubicBezTo>
                    <a:pt x="9529" y="6717"/>
                    <a:pt x="9070" y="7103"/>
                    <a:pt x="8581" y="7103"/>
                  </a:cubicBezTo>
                  <a:cubicBezTo>
                    <a:pt x="8387" y="7103"/>
                    <a:pt x="8189" y="7042"/>
                    <a:pt x="8012" y="6907"/>
                  </a:cubicBezTo>
                  <a:lnTo>
                    <a:pt x="8205" y="6714"/>
                  </a:lnTo>
                  <a:cubicBezTo>
                    <a:pt x="8510" y="6406"/>
                    <a:pt x="8510" y="5908"/>
                    <a:pt x="8205" y="5600"/>
                  </a:cubicBezTo>
                  <a:lnTo>
                    <a:pt x="8012" y="5407"/>
                  </a:lnTo>
                  <a:cubicBezTo>
                    <a:pt x="8188" y="5272"/>
                    <a:pt x="8387" y="5212"/>
                    <a:pt x="8581" y="5212"/>
                  </a:cubicBezTo>
                  <a:close/>
                  <a:moveTo>
                    <a:pt x="6257" y="4424"/>
                  </a:moveTo>
                  <a:cubicBezTo>
                    <a:pt x="6344" y="4424"/>
                    <a:pt x="6431" y="4457"/>
                    <a:pt x="6498" y="4524"/>
                  </a:cubicBezTo>
                  <a:lnTo>
                    <a:pt x="7891" y="5914"/>
                  </a:lnTo>
                  <a:cubicBezTo>
                    <a:pt x="8023" y="6049"/>
                    <a:pt x="8023" y="6265"/>
                    <a:pt x="7891" y="6398"/>
                  </a:cubicBezTo>
                  <a:lnTo>
                    <a:pt x="6498" y="7791"/>
                  </a:lnTo>
                  <a:cubicBezTo>
                    <a:pt x="6431" y="7857"/>
                    <a:pt x="6344" y="7890"/>
                    <a:pt x="6257" y="7890"/>
                  </a:cubicBezTo>
                  <a:cubicBezTo>
                    <a:pt x="6169" y="7890"/>
                    <a:pt x="6082" y="7857"/>
                    <a:pt x="6014" y="7791"/>
                  </a:cubicBezTo>
                  <a:lnTo>
                    <a:pt x="5323" y="7097"/>
                  </a:lnTo>
                  <a:lnTo>
                    <a:pt x="5706" y="6711"/>
                  </a:lnTo>
                  <a:cubicBezTo>
                    <a:pt x="5893" y="6524"/>
                    <a:pt x="5974" y="6257"/>
                    <a:pt x="5919" y="5998"/>
                  </a:cubicBezTo>
                  <a:cubicBezTo>
                    <a:pt x="5899" y="5892"/>
                    <a:pt x="5807" y="5820"/>
                    <a:pt x="5704" y="5820"/>
                  </a:cubicBezTo>
                  <a:cubicBezTo>
                    <a:pt x="5688" y="5820"/>
                    <a:pt x="5673" y="5821"/>
                    <a:pt x="5657" y="5825"/>
                  </a:cubicBezTo>
                  <a:cubicBezTo>
                    <a:pt x="5536" y="5848"/>
                    <a:pt x="5458" y="5966"/>
                    <a:pt x="5484" y="6087"/>
                  </a:cubicBezTo>
                  <a:cubicBezTo>
                    <a:pt x="5507" y="6199"/>
                    <a:pt x="5473" y="6317"/>
                    <a:pt x="5392" y="6398"/>
                  </a:cubicBezTo>
                  <a:lnTo>
                    <a:pt x="3999" y="7791"/>
                  </a:lnTo>
                  <a:cubicBezTo>
                    <a:pt x="3933" y="7857"/>
                    <a:pt x="3846" y="7890"/>
                    <a:pt x="3758" y="7890"/>
                  </a:cubicBezTo>
                  <a:cubicBezTo>
                    <a:pt x="3671" y="7890"/>
                    <a:pt x="3584" y="7857"/>
                    <a:pt x="3518" y="7791"/>
                  </a:cubicBezTo>
                  <a:lnTo>
                    <a:pt x="2125" y="6398"/>
                  </a:lnTo>
                  <a:cubicBezTo>
                    <a:pt x="1992" y="6265"/>
                    <a:pt x="1992" y="6049"/>
                    <a:pt x="2125" y="5914"/>
                  </a:cubicBezTo>
                  <a:lnTo>
                    <a:pt x="3518" y="4524"/>
                  </a:lnTo>
                  <a:cubicBezTo>
                    <a:pt x="3584" y="4457"/>
                    <a:pt x="3671" y="4424"/>
                    <a:pt x="3758" y="4424"/>
                  </a:cubicBezTo>
                  <a:cubicBezTo>
                    <a:pt x="3846" y="4424"/>
                    <a:pt x="3933" y="4457"/>
                    <a:pt x="3999" y="4524"/>
                  </a:cubicBezTo>
                  <a:lnTo>
                    <a:pt x="5145" y="5669"/>
                  </a:lnTo>
                  <a:cubicBezTo>
                    <a:pt x="5194" y="5718"/>
                    <a:pt x="5248" y="5739"/>
                    <a:pt x="5301" y="5739"/>
                  </a:cubicBezTo>
                  <a:cubicBezTo>
                    <a:pt x="5474" y="5739"/>
                    <a:pt x="5622" y="5517"/>
                    <a:pt x="5461" y="5356"/>
                  </a:cubicBezTo>
                  <a:lnTo>
                    <a:pt x="5323" y="5215"/>
                  </a:lnTo>
                  <a:lnTo>
                    <a:pt x="6014" y="4524"/>
                  </a:lnTo>
                  <a:cubicBezTo>
                    <a:pt x="6082" y="4457"/>
                    <a:pt x="6169" y="4424"/>
                    <a:pt x="6257" y="4424"/>
                  </a:cubicBezTo>
                  <a:close/>
                  <a:moveTo>
                    <a:pt x="2390" y="3326"/>
                  </a:moveTo>
                  <a:lnTo>
                    <a:pt x="2528" y="4881"/>
                  </a:lnTo>
                  <a:lnTo>
                    <a:pt x="1808" y="5600"/>
                  </a:lnTo>
                  <a:cubicBezTo>
                    <a:pt x="1716" y="5695"/>
                    <a:pt x="1647" y="5808"/>
                    <a:pt x="1610" y="5934"/>
                  </a:cubicBezTo>
                  <a:cubicBezTo>
                    <a:pt x="1610" y="5934"/>
                    <a:pt x="1604" y="5934"/>
                    <a:pt x="1595" y="5934"/>
                  </a:cubicBezTo>
                  <a:cubicBezTo>
                    <a:pt x="1487" y="5934"/>
                    <a:pt x="832" y="5961"/>
                    <a:pt x="832" y="6611"/>
                  </a:cubicBezTo>
                  <a:lnTo>
                    <a:pt x="832" y="8894"/>
                  </a:lnTo>
                  <a:cubicBezTo>
                    <a:pt x="832" y="9086"/>
                    <a:pt x="919" y="9271"/>
                    <a:pt x="1065" y="9394"/>
                  </a:cubicBezTo>
                  <a:cubicBezTo>
                    <a:pt x="1071" y="9400"/>
                    <a:pt x="1707" y="9887"/>
                    <a:pt x="1866" y="10485"/>
                  </a:cubicBezTo>
                  <a:cubicBezTo>
                    <a:pt x="1736" y="10488"/>
                    <a:pt x="1607" y="10508"/>
                    <a:pt x="1480" y="10543"/>
                  </a:cubicBezTo>
                  <a:cubicBezTo>
                    <a:pt x="1290" y="10077"/>
                    <a:pt x="850" y="9720"/>
                    <a:pt x="847" y="9717"/>
                  </a:cubicBezTo>
                  <a:cubicBezTo>
                    <a:pt x="593" y="9518"/>
                    <a:pt x="444" y="9216"/>
                    <a:pt x="444" y="8894"/>
                  </a:cubicBezTo>
                  <a:lnTo>
                    <a:pt x="444" y="4374"/>
                  </a:lnTo>
                  <a:cubicBezTo>
                    <a:pt x="446" y="3795"/>
                    <a:pt x="913" y="3329"/>
                    <a:pt x="1491" y="3326"/>
                  </a:cubicBezTo>
                  <a:close/>
                  <a:moveTo>
                    <a:pt x="10018" y="3326"/>
                  </a:moveTo>
                  <a:cubicBezTo>
                    <a:pt x="10597" y="3326"/>
                    <a:pt x="11063" y="3795"/>
                    <a:pt x="11063" y="4374"/>
                  </a:cubicBezTo>
                  <a:lnTo>
                    <a:pt x="11063" y="8894"/>
                  </a:lnTo>
                  <a:lnTo>
                    <a:pt x="11066" y="8894"/>
                  </a:lnTo>
                  <a:cubicBezTo>
                    <a:pt x="11066" y="9216"/>
                    <a:pt x="10916" y="9518"/>
                    <a:pt x="10663" y="9717"/>
                  </a:cubicBezTo>
                  <a:cubicBezTo>
                    <a:pt x="10660" y="9720"/>
                    <a:pt x="10240" y="10045"/>
                    <a:pt x="10030" y="10546"/>
                  </a:cubicBezTo>
                  <a:cubicBezTo>
                    <a:pt x="9903" y="10508"/>
                    <a:pt x="9774" y="10488"/>
                    <a:pt x="9641" y="10485"/>
                  </a:cubicBezTo>
                  <a:cubicBezTo>
                    <a:pt x="9831" y="9858"/>
                    <a:pt x="10436" y="9400"/>
                    <a:pt x="10444" y="9397"/>
                  </a:cubicBezTo>
                  <a:cubicBezTo>
                    <a:pt x="10591" y="9271"/>
                    <a:pt x="10678" y="9089"/>
                    <a:pt x="10678" y="8894"/>
                  </a:cubicBezTo>
                  <a:lnTo>
                    <a:pt x="10678" y="6611"/>
                  </a:lnTo>
                  <a:cubicBezTo>
                    <a:pt x="10678" y="6000"/>
                    <a:pt x="9958" y="5934"/>
                    <a:pt x="9958" y="5934"/>
                  </a:cubicBezTo>
                  <a:cubicBezTo>
                    <a:pt x="9857" y="5324"/>
                    <a:pt x="9365" y="4852"/>
                    <a:pt x="8752" y="4780"/>
                  </a:cubicBezTo>
                  <a:cubicBezTo>
                    <a:pt x="8668" y="4380"/>
                    <a:pt x="8495" y="4005"/>
                    <a:pt x="8239" y="3686"/>
                  </a:cubicBezTo>
                  <a:cubicBezTo>
                    <a:pt x="8191" y="3625"/>
                    <a:pt x="8130" y="3600"/>
                    <a:pt x="8072" y="3600"/>
                  </a:cubicBezTo>
                  <a:cubicBezTo>
                    <a:pt x="7908" y="3600"/>
                    <a:pt x="7756" y="3796"/>
                    <a:pt x="7894" y="3965"/>
                  </a:cubicBezTo>
                  <a:cubicBezTo>
                    <a:pt x="8087" y="4210"/>
                    <a:pt x="8225" y="4495"/>
                    <a:pt x="8300" y="4797"/>
                  </a:cubicBezTo>
                  <a:cubicBezTo>
                    <a:pt x="8078" y="4846"/>
                    <a:pt x="7871" y="4947"/>
                    <a:pt x="7695" y="5091"/>
                  </a:cubicBezTo>
                  <a:lnTo>
                    <a:pt x="6811" y="4210"/>
                  </a:lnTo>
                  <a:cubicBezTo>
                    <a:pt x="6659" y="4056"/>
                    <a:pt x="6458" y="3979"/>
                    <a:pt x="6257" y="3979"/>
                  </a:cubicBezTo>
                  <a:cubicBezTo>
                    <a:pt x="6056" y="3979"/>
                    <a:pt x="5854" y="4056"/>
                    <a:pt x="5700" y="4210"/>
                  </a:cubicBezTo>
                  <a:lnTo>
                    <a:pt x="5009" y="4901"/>
                  </a:lnTo>
                  <a:lnTo>
                    <a:pt x="4316" y="4210"/>
                  </a:lnTo>
                  <a:cubicBezTo>
                    <a:pt x="4218" y="4109"/>
                    <a:pt x="4094" y="4040"/>
                    <a:pt x="3961" y="4005"/>
                  </a:cubicBezTo>
                  <a:lnTo>
                    <a:pt x="3901" y="3326"/>
                  </a:lnTo>
                  <a:close/>
                  <a:moveTo>
                    <a:pt x="2418" y="11021"/>
                  </a:moveTo>
                  <a:lnTo>
                    <a:pt x="2418" y="11021"/>
                  </a:lnTo>
                  <a:cubicBezTo>
                    <a:pt x="2902" y="11220"/>
                    <a:pt x="3219" y="11689"/>
                    <a:pt x="3219" y="12213"/>
                  </a:cubicBezTo>
                  <a:lnTo>
                    <a:pt x="3219" y="13710"/>
                  </a:lnTo>
                  <a:lnTo>
                    <a:pt x="2640" y="13710"/>
                  </a:lnTo>
                  <a:cubicBezTo>
                    <a:pt x="2525" y="13707"/>
                    <a:pt x="2430" y="13612"/>
                    <a:pt x="2427" y="13494"/>
                  </a:cubicBezTo>
                  <a:lnTo>
                    <a:pt x="2427" y="11274"/>
                  </a:lnTo>
                  <a:cubicBezTo>
                    <a:pt x="2427" y="11188"/>
                    <a:pt x="2424" y="11104"/>
                    <a:pt x="2418" y="11021"/>
                  </a:cubicBezTo>
                  <a:close/>
                  <a:moveTo>
                    <a:pt x="5755" y="10929"/>
                  </a:moveTo>
                  <a:cubicBezTo>
                    <a:pt x="6463" y="10929"/>
                    <a:pt x="7039" y="11502"/>
                    <a:pt x="7039" y="12213"/>
                  </a:cubicBezTo>
                  <a:lnTo>
                    <a:pt x="7039" y="13710"/>
                  </a:lnTo>
                  <a:lnTo>
                    <a:pt x="4471" y="13710"/>
                  </a:lnTo>
                  <a:lnTo>
                    <a:pt x="4471" y="12213"/>
                  </a:lnTo>
                  <a:cubicBezTo>
                    <a:pt x="4471" y="11502"/>
                    <a:pt x="5044" y="10929"/>
                    <a:pt x="5755" y="10929"/>
                  </a:cubicBezTo>
                  <a:close/>
                  <a:moveTo>
                    <a:pt x="1568" y="6378"/>
                  </a:moveTo>
                  <a:cubicBezTo>
                    <a:pt x="1595" y="6378"/>
                    <a:pt x="1612" y="6380"/>
                    <a:pt x="1612" y="6380"/>
                  </a:cubicBezTo>
                  <a:cubicBezTo>
                    <a:pt x="1647" y="6507"/>
                    <a:pt x="1716" y="6622"/>
                    <a:pt x="1808" y="6714"/>
                  </a:cubicBezTo>
                  <a:lnTo>
                    <a:pt x="3201" y="8108"/>
                  </a:lnTo>
                  <a:cubicBezTo>
                    <a:pt x="3355" y="8260"/>
                    <a:pt x="3557" y="8336"/>
                    <a:pt x="3758" y="8336"/>
                  </a:cubicBezTo>
                  <a:cubicBezTo>
                    <a:pt x="3959" y="8336"/>
                    <a:pt x="4160" y="8260"/>
                    <a:pt x="4313" y="8108"/>
                  </a:cubicBezTo>
                  <a:lnTo>
                    <a:pt x="5006" y="7414"/>
                  </a:lnTo>
                  <a:lnTo>
                    <a:pt x="5700" y="8108"/>
                  </a:lnTo>
                  <a:cubicBezTo>
                    <a:pt x="5853" y="8260"/>
                    <a:pt x="6054" y="8336"/>
                    <a:pt x="6255" y="8336"/>
                  </a:cubicBezTo>
                  <a:cubicBezTo>
                    <a:pt x="6456" y="8336"/>
                    <a:pt x="6657" y="8260"/>
                    <a:pt x="6811" y="8108"/>
                  </a:cubicBezTo>
                  <a:lnTo>
                    <a:pt x="7695" y="7224"/>
                  </a:lnTo>
                  <a:cubicBezTo>
                    <a:pt x="7962" y="7447"/>
                    <a:pt x="8274" y="7549"/>
                    <a:pt x="8580" y="7549"/>
                  </a:cubicBezTo>
                  <a:cubicBezTo>
                    <a:pt x="9223" y="7549"/>
                    <a:pt x="9840" y="7100"/>
                    <a:pt x="9955" y="6380"/>
                  </a:cubicBezTo>
                  <a:cubicBezTo>
                    <a:pt x="9955" y="6380"/>
                    <a:pt x="9957" y="6380"/>
                    <a:pt x="9961" y="6380"/>
                  </a:cubicBezTo>
                  <a:cubicBezTo>
                    <a:pt x="10001" y="6380"/>
                    <a:pt x="10231" y="6390"/>
                    <a:pt x="10231" y="6611"/>
                  </a:cubicBezTo>
                  <a:lnTo>
                    <a:pt x="10231" y="8894"/>
                  </a:lnTo>
                  <a:cubicBezTo>
                    <a:pt x="10228" y="8954"/>
                    <a:pt x="10205" y="9012"/>
                    <a:pt x="10159" y="9052"/>
                  </a:cubicBezTo>
                  <a:cubicBezTo>
                    <a:pt x="9653" y="9400"/>
                    <a:pt x="9313" y="9913"/>
                    <a:pt x="9163" y="10532"/>
                  </a:cubicBezTo>
                  <a:cubicBezTo>
                    <a:pt x="8389" y="10722"/>
                    <a:pt x="7845" y="11415"/>
                    <a:pt x="7842" y="12213"/>
                  </a:cubicBezTo>
                  <a:lnTo>
                    <a:pt x="7842" y="13710"/>
                  </a:lnTo>
                  <a:lnTo>
                    <a:pt x="7482" y="13710"/>
                  </a:lnTo>
                  <a:lnTo>
                    <a:pt x="7482" y="12213"/>
                  </a:lnTo>
                  <a:cubicBezTo>
                    <a:pt x="7482" y="11257"/>
                    <a:pt x="6708" y="10483"/>
                    <a:pt x="5752" y="10483"/>
                  </a:cubicBezTo>
                  <a:cubicBezTo>
                    <a:pt x="4799" y="10483"/>
                    <a:pt x="4025" y="11257"/>
                    <a:pt x="4025" y="12213"/>
                  </a:cubicBezTo>
                  <a:lnTo>
                    <a:pt x="4025" y="13710"/>
                  </a:lnTo>
                  <a:lnTo>
                    <a:pt x="3665" y="13710"/>
                  </a:lnTo>
                  <a:lnTo>
                    <a:pt x="3665" y="12213"/>
                  </a:lnTo>
                  <a:cubicBezTo>
                    <a:pt x="3662" y="11415"/>
                    <a:pt x="3118" y="10722"/>
                    <a:pt x="2344" y="10532"/>
                  </a:cubicBezTo>
                  <a:cubicBezTo>
                    <a:pt x="2194" y="9913"/>
                    <a:pt x="1854" y="9400"/>
                    <a:pt x="1348" y="9052"/>
                  </a:cubicBezTo>
                  <a:cubicBezTo>
                    <a:pt x="1301" y="9012"/>
                    <a:pt x="1278" y="8954"/>
                    <a:pt x="1278" y="8894"/>
                  </a:cubicBezTo>
                  <a:lnTo>
                    <a:pt x="1278" y="6611"/>
                  </a:lnTo>
                  <a:cubicBezTo>
                    <a:pt x="1278" y="6402"/>
                    <a:pt x="1477" y="6378"/>
                    <a:pt x="1568" y="6378"/>
                  </a:cubicBezTo>
                  <a:close/>
                  <a:moveTo>
                    <a:pt x="9088" y="11025"/>
                  </a:moveTo>
                  <a:cubicBezTo>
                    <a:pt x="9083" y="11105"/>
                    <a:pt x="9080" y="11188"/>
                    <a:pt x="9080" y="11274"/>
                  </a:cubicBezTo>
                  <a:lnTo>
                    <a:pt x="9080" y="13497"/>
                  </a:lnTo>
                  <a:cubicBezTo>
                    <a:pt x="9077" y="13612"/>
                    <a:pt x="8982" y="13707"/>
                    <a:pt x="8867" y="13710"/>
                  </a:cubicBezTo>
                  <a:lnTo>
                    <a:pt x="8288" y="13710"/>
                  </a:lnTo>
                  <a:lnTo>
                    <a:pt x="8288" y="12213"/>
                  </a:lnTo>
                  <a:cubicBezTo>
                    <a:pt x="8288" y="11690"/>
                    <a:pt x="8604" y="11221"/>
                    <a:pt x="9088" y="11025"/>
                  </a:cubicBezTo>
                  <a:close/>
                  <a:moveTo>
                    <a:pt x="1961" y="10929"/>
                  </a:moveTo>
                  <a:cubicBezTo>
                    <a:pt x="1975" y="11044"/>
                    <a:pt x="1981" y="11159"/>
                    <a:pt x="1981" y="11274"/>
                  </a:cubicBezTo>
                  <a:lnTo>
                    <a:pt x="1981" y="13497"/>
                  </a:lnTo>
                  <a:cubicBezTo>
                    <a:pt x="1987" y="13856"/>
                    <a:pt x="2280" y="14150"/>
                    <a:pt x="2640" y="14153"/>
                  </a:cubicBezTo>
                  <a:lnTo>
                    <a:pt x="3219" y="14153"/>
                  </a:lnTo>
                  <a:lnTo>
                    <a:pt x="3219" y="14542"/>
                  </a:lnTo>
                  <a:lnTo>
                    <a:pt x="2640" y="14542"/>
                  </a:lnTo>
                  <a:cubicBezTo>
                    <a:pt x="2064" y="14542"/>
                    <a:pt x="1595" y="14072"/>
                    <a:pt x="1595" y="13497"/>
                  </a:cubicBezTo>
                  <a:lnTo>
                    <a:pt x="1595" y="11274"/>
                  </a:lnTo>
                  <a:cubicBezTo>
                    <a:pt x="1595" y="11176"/>
                    <a:pt x="1589" y="11078"/>
                    <a:pt x="1578" y="10981"/>
                  </a:cubicBezTo>
                  <a:cubicBezTo>
                    <a:pt x="1693" y="10946"/>
                    <a:pt x="1952" y="10929"/>
                    <a:pt x="1961" y="10929"/>
                  </a:cubicBezTo>
                  <a:close/>
                  <a:moveTo>
                    <a:pt x="4025" y="14153"/>
                  </a:moveTo>
                  <a:lnTo>
                    <a:pt x="4025" y="14542"/>
                  </a:lnTo>
                  <a:lnTo>
                    <a:pt x="3665" y="14542"/>
                  </a:lnTo>
                  <a:lnTo>
                    <a:pt x="3665" y="14153"/>
                  </a:lnTo>
                  <a:close/>
                  <a:moveTo>
                    <a:pt x="7039" y="14153"/>
                  </a:moveTo>
                  <a:lnTo>
                    <a:pt x="7039" y="14542"/>
                  </a:lnTo>
                  <a:lnTo>
                    <a:pt x="4471" y="14542"/>
                  </a:lnTo>
                  <a:lnTo>
                    <a:pt x="4471" y="14153"/>
                  </a:lnTo>
                  <a:close/>
                  <a:moveTo>
                    <a:pt x="7842" y="14153"/>
                  </a:moveTo>
                  <a:lnTo>
                    <a:pt x="7842" y="14542"/>
                  </a:lnTo>
                  <a:lnTo>
                    <a:pt x="7482" y="14542"/>
                  </a:lnTo>
                  <a:lnTo>
                    <a:pt x="7482" y="14153"/>
                  </a:lnTo>
                  <a:close/>
                  <a:moveTo>
                    <a:pt x="9546" y="10929"/>
                  </a:moveTo>
                  <a:cubicBezTo>
                    <a:pt x="9555" y="10929"/>
                    <a:pt x="9814" y="10946"/>
                    <a:pt x="9929" y="10981"/>
                  </a:cubicBezTo>
                  <a:cubicBezTo>
                    <a:pt x="9920" y="11078"/>
                    <a:pt x="9915" y="11176"/>
                    <a:pt x="9915" y="11274"/>
                  </a:cubicBezTo>
                  <a:lnTo>
                    <a:pt x="9915" y="13497"/>
                  </a:lnTo>
                  <a:cubicBezTo>
                    <a:pt x="9912" y="14072"/>
                    <a:pt x="9445" y="14542"/>
                    <a:pt x="8867" y="14542"/>
                  </a:cubicBezTo>
                  <a:lnTo>
                    <a:pt x="8288" y="14542"/>
                  </a:lnTo>
                  <a:lnTo>
                    <a:pt x="8288" y="14153"/>
                  </a:lnTo>
                  <a:lnTo>
                    <a:pt x="8867" y="14153"/>
                  </a:lnTo>
                  <a:cubicBezTo>
                    <a:pt x="9230" y="14150"/>
                    <a:pt x="9520" y="13856"/>
                    <a:pt x="9526" y="13497"/>
                  </a:cubicBezTo>
                  <a:lnTo>
                    <a:pt x="9526" y="11274"/>
                  </a:lnTo>
                  <a:cubicBezTo>
                    <a:pt x="9526" y="11159"/>
                    <a:pt x="9532" y="11044"/>
                    <a:pt x="9546" y="10929"/>
                  </a:cubicBezTo>
                  <a:close/>
                  <a:moveTo>
                    <a:pt x="2921" y="1"/>
                  </a:moveTo>
                  <a:cubicBezTo>
                    <a:pt x="2898" y="1"/>
                    <a:pt x="2876" y="2"/>
                    <a:pt x="2853" y="4"/>
                  </a:cubicBezTo>
                  <a:cubicBezTo>
                    <a:pt x="2439" y="41"/>
                    <a:pt x="2133" y="407"/>
                    <a:pt x="2171" y="819"/>
                  </a:cubicBezTo>
                  <a:lnTo>
                    <a:pt x="2352" y="2883"/>
                  </a:lnTo>
                  <a:lnTo>
                    <a:pt x="1491" y="2883"/>
                  </a:lnTo>
                  <a:cubicBezTo>
                    <a:pt x="668" y="2883"/>
                    <a:pt x="0" y="3551"/>
                    <a:pt x="0" y="4374"/>
                  </a:cubicBezTo>
                  <a:lnTo>
                    <a:pt x="0" y="8894"/>
                  </a:lnTo>
                  <a:cubicBezTo>
                    <a:pt x="0" y="9354"/>
                    <a:pt x="210" y="9786"/>
                    <a:pt x="576" y="10068"/>
                  </a:cubicBezTo>
                  <a:cubicBezTo>
                    <a:pt x="582" y="10074"/>
                    <a:pt x="1152" y="10526"/>
                    <a:pt x="1152" y="11274"/>
                  </a:cubicBezTo>
                  <a:lnTo>
                    <a:pt x="1152" y="13497"/>
                  </a:lnTo>
                  <a:cubicBezTo>
                    <a:pt x="1152" y="14320"/>
                    <a:pt x="1820" y="14985"/>
                    <a:pt x="2643" y="14988"/>
                  </a:cubicBezTo>
                  <a:lnTo>
                    <a:pt x="8867" y="14988"/>
                  </a:lnTo>
                  <a:cubicBezTo>
                    <a:pt x="9690" y="14985"/>
                    <a:pt x="10358" y="14320"/>
                    <a:pt x="10361" y="13497"/>
                  </a:cubicBezTo>
                  <a:lnTo>
                    <a:pt x="10361" y="11274"/>
                  </a:lnTo>
                  <a:cubicBezTo>
                    <a:pt x="10361" y="10526"/>
                    <a:pt x="10928" y="10077"/>
                    <a:pt x="10937" y="10071"/>
                  </a:cubicBezTo>
                  <a:cubicBezTo>
                    <a:pt x="11299" y="9789"/>
                    <a:pt x="11512" y="9354"/>
                    <a:pt x="11512" y="8896"/>
                  </a:cubicBezTo>
                  <a:lnTo>
                    <a:pt x="11512" y="4374"/>
                  </a:lnTo>
                  <a:cubicBezTo>
                    <a:pt x="11510" y="3551"/>
                    <a:pt x="10842" y="2883"/>
                    <a:pt x="10018" y="2883"/>
                  </a:cubicBezTo>
                  <a:lnTo>
                    <a:pt x="3861" y="2883"/>
                  </a:lnTo>
                  <a:lnTo>
                    <a:pt x="3763" y="1766"/>
                  </a:lnTo>
                  <a:cubicBezTo>
                    <a:pt x="3752" y="1652"/>
                    <a:pt x="3654" y="1563"/>
                    <a:pt x="3541" y="1563"/>
                  </a:cubicBezTo>
                  <a:cubicBezTo>
                    <a:pt x="3535" y="1563"/>
                    <a:pt x="3528" y="1564"/>
                    <a:pt x="3521" y="1564"/>
                  </a:cubicBezTo>
                  <a:cubicBezTo>
                    <a:pt x="3397" y="1576"/>
                    <a:pt x="3308" y="1682"/>
                    <a:pt x="3319" y="1806"/>
                  </a:cubicBezTo>
                  <a:lnTo>
                    <a:pt x="3414" y="2883"/>
                  </a:lnTo>
                  <a:lnTo>
                    <a:pt x="2798" y="2883"/>
                  </a:lnTo>
                  <a:lnTo>
                    <a:pt x="2614" y="781"/>
                  </a:lnTo>
                  <a:cubicBezTo>
                    <a:pt x="2603" y="614"/>
                    <a:pt x="2726" y="467"/>
                    <a:pt x="2893" y="453"/>
                  </a:cubicBezTo>
                  <a:cubicBezTo>
                    <a:pt x="2902" y="452"/>
                    <a:pt x="2911" y="452"/>
                    <a:pt x="2920" y="452"/>
                  </a:cubicBezTo>
                  <a:cubicBezTo>
                    <a:pt x="3073" y="452"/>
                    <a:pt x="3205" y="569"/>
                    <a:pt x="3224" y="727"/>
                  </a:cubicBezTo>
                  <a:lnTo>
                    <a:pt x="3262" y="1164"/>
                  </a:lnTo>
                  <a:cubicBezTo>
                    <a:pt x="3273" y="1278"/>
                    <a:pt x="3368" y="1367"/>
                    <a:pt x="3483" y="1367"/>
                  </a:cubicBezTo>
                  <a:cubicBezTo>
                    <a:pt x="3490" y="1367"/>
                    <a:pt x="3497" y="1366"/>
                    <a:pt x="3504" y="1366"/>
                  </a:cubicBezTo>
                  <a:cubicBezTo>
                    <a:pt x="3625" y="1354"/>
                    <a:pt x="3717" y="1248"/>
                    <a:pt x="3705" y="1124"/>
                  </a:cubicBezTo>
                  <a:lnTo>
                    <a:pt x="3668" y="686"/>
                  </a:lnTo>
                  <a:cubicBezTo>
                    <a:pt x="3632" y="297"/>
                    <a:pt x="3304" y="1"/>
                    <a:pt x="2921"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grpSp>
        <p:nvGrpSpPr>
          <p:cNvPr id="45" name="Google Shape;266;p33">
            <a:extLst>
              <a:ext uri="{FF2B5EF4-FFF2-40B4-BE49-F238E27FC236}">
                <a16:creationId xmlns:a16="http://schemas.microsoft.com/office/drawing/2014/main" id="{B6E16258-DEE2-364B-975A-DBADC18B5086}"/>
              </a:ext>
            </a:extLst>
          </p:cNvPr>
          <p:cNvGrpSpPr/>
          <p:nvPr/>
        </p:nvGrpSpPr>
        <p:grpSpPr>
          <a:xfrm>
            <a:off x="3563134" y="2687029"/>
            <a:ext cx="254725" cy="374525"/>
            <a:chOff x="7869900" y="2065413"/>
            <a:chExt cx="254725" cy="374525"/>
          </a:xfrm>
        </p:grpSpPr>
        <p:sp>
          <p:nvSpPr>
            <p:cNvPr id="46" name="Google Shape;267;p33">
              <a:extLst>
                <a:ext uri="{FF2B5EF4-FFF2-40B4-BE49-F238E27FC236}">
                  <a16:creationId xmlns:a16="http://schemas.microsoft.com/office/drawing/2014/main" id="{0A597982-C63E-654E-A502-CE02827D382E}"/>
                </a:ext>
              </a:extLst>
            </p:cNvPr>
            <p:cNvSpPr/>
            <p:nvPr/>
          </p:nvSpPr>
          <p:spPr>
            <a:xfrm>
              <a:off x="8003350" y="2240063"/>
              <a:ext cx="12025" cy="18350"/>
            </a:xfrm>
            <a:custGeom>
              <a:avLst/>
              <a:gdLst/>
              <a:ahLst/>
              <a:cxnLst/>
              <a:rect l="l" t="t" r="r" b="b"/>
              <a:pathLst>
                <a:path w="481" h="734" extrusionOk="0">
                  <a:moveTo>
                    <a:pt x="236" y="0"/>
                  </a:moveTo>
                  <a:cubicBezTo>
                    <a:pt x="226" y="0"/>
                    <a:pt x="215" y="1"/>
                    <a:pt x="205" y="3"/>
                  </a:cubicBezTo>
                  <a:cubicBezTo>
                    <a:pt x="84" y="20"/>
                    <a:pt x="0" y="135"/>
                    <a:pt x="17" y="256"/>
                  </a:cubicBezTo>
                  <a:cubicBezTo>
                    <a:pt x="29" y="340"/>
                    <a:pt x="35" y="426"/>
                    <a:pt x="35" y="509"/>
                  </a:cubicBezTo>
                  <a:cubicBezTo>
                    <a:pt x="35" y="633"/>
                    <a:pt x="135" y="734"/>
                    <a:pt x="256" y="734"/>
                  </a:cubicBezTo>
                  <a:cubicBezTo>
                    <a:pt x="380" y="734"/>
                    <a:pt x="481" y="633"/>
                    <a:pt x="481" y="509"/>
                  </a:cubicBezTo>
                  <a:cubicBezTo>
                    <a:pt x="481" y="403"/>
                    <a:pt x="472" y="296"/>
                    <a:pt x="458" y="193"/>
                  </a:cubicBezTo>
                  <a:cubicBezTo>
                    <a:pt x="442" y="80"/>
                    <a:pt x="345" y="0"/>
                    <a:pt x="236"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7" name="Google Shape;268;p33">
              <a:extLst>
                <a:ext uri="{FF2B5EF4-FFF2-40B4-BE49-F238E27FC236}">
                  <a16:creationId xmlns:a16="http://schemas.microsoft.com/office/drawing/2014/main" id="{1267CD84-435C-4345-A63A-4CC57A564721}"/>
                </a:ext>
              </a:extLst>
            </p:cNvPr>
            <p:cNvSpPr/>
            <p:nvPr/>
          </p:nvSpPr>
          <p:spPr>
            <a:xfrm>
              <a:off x="7986350" y="2264413"/>
              <a:ext cx="26600" cy="30650"/>
            </a:xfrm>
            <a:custGeom>
              <a:avLst/>
              <a:gdLst/>
              <a:ahLst/>
              <a:cxnLst/>
              <a:rect l="l" t="t" r="r" b="b"/>
              <a:pathLst>
                <a:path w="1064" h="1226" extrusionOk="0">
                  <a:moveTo>
                    <a:pt x="811" y="0"/>
                  </a:moveTo>
                  <a:cubicBezTo>
                    <a:pt x="722" y="0"/>
                    <a:pt x="638" y="55"/>
                    <a:pt x="605" y="146"/>
                  </a:cubicBezTo>
                  <a:cubicBezTo>
                    <a:pt x="507" y="408"/>
                    <a:pt x="340" y="638"/>
                    <a:pt x="119" y="811"/>
                  </a:cubicBezTo>
                  <a:cubicBezTo>
                    <a:pt x="21" y="886"/>
                    <a:pt x="1" y="1027"/>
                    <a:pt x="79" y="1124"/>
                  </a:cubicBezTo>
                  <a:cubicBezTo>
                    <a:pt x="142" y="1201"/>
                    <a:pt x="200" y="1225"/>
                    <a:pt x="250" y="1225"/>
                  </a:cubicBezTo>
                  <a:cubicBezTo>
                    <a:pt x="316" y="1225"/>
                    <a:pt x="366" y="1183"/>
                    <a:pt x="389" y="1165"/>
                  </a:cubicBezTo>
                  <a:cubicBezTo>
                    <a:pt x="677" y="940"/>
                    <a:pt x="896" y="641"/>
                    <a:pt x="1020" y="301"/>
                  </a:cubicBezTo>
                  <a:cubicBezTo>
                    <a:pt x="1063" y="186"/>
                    <a:pt x="1005" y="59"/>
                    <a:pt x="893" y="16"/>
                  </a:cubicBezTo>
                  <a:cubicBezTo>
                    <a:pt x="866" y="5"/>
                    <a:pt x="839" y="0"/>
                    <a:pt x="811"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8" name="Google Shape;269;p33">
              <a:extLst>
                <a:ext uri="{FF2B5EF4-FFF2-40B4-BE49-F238E27FC236}">
                  <a16:creationId xmlns:a16="http://schemas.microsoft.com/office/drawing/2014/main" id="{6D09380C-6795-E543-9D36-761BD3032066}"/>
                </a:ext>
              </a:extLst>
            </p:cNvPr>
            <p:cNvSpPr/>
            <p:nvPr/>
          </p:nvSpPr>
          <p:spPr>
            <a:xfrm>
              <a:off x="7869900" y="2065413"/>
              <a:ext cx="254725" cy="374525"/>
            </a:xfrm>
            <a:custGeom>
              <a:avLst/>
              <a:gdLst/>
              <a:ahLst/>
              <a:cxnLst/>
              <a:rect l="l" t="t" r="r" b="b"/>
              <a:pathLst>
                <a:path w="10189" h="14981" extrusionOk="0">
                  <a:moveTo>
                    <a:pt x="5292" y="514"/>
                  </a:moveTo>
                  <a:cubicBezTo>
                    <a:pt x="5298" y="526"/>
                    <a:pt x="5681" y="1341"/>
                    <a:pt x="5571" y="1876"/>
                  </a:cubicBezTo>
                  <a:cubicBezTo>
                    <a:pt x="5459" y="1839"/>
                    <a:pt x="5341" y="1821"/>
                    <a:pt x="5223" y="1821"/>
                  </a:cubicBezTo>
                  <a:cubicBezTo>
                    <a:pt x="5099" y="1821"/>
                    <a:pt x="5001" y="1919"/>
                    <a:pt x="5001" y="2043"/>
                  </a:cubicBezTo>
                  <a:cubicBezTo>
                    <a:pt x="5001" y="2167"/>
                    <a:pt x="5099" y="2265"/>
                    <a:pt x="5223" y="2268"/>
                  </a:cubicBezTo>
                  <a:cubicBezTo>
                    <a:pt x="5992" y="2268"/>
                    <a:pt x="5897" y="3025"/>
                    <a:pt x="5888" y="3062"/>
                  </a:cubicBezTo>
                  <a:lnTo>
                    <a:pt x="2200" y="3062"/>
                  </a:lnTo>
                  <a:cubicBezTo>
                    <a:pt x="2195" y="3025"/>
                    <a:pt x="2163" y="2268"/>
                    <a:pt x="2868" y="2268"/>
                  </a:cubicBezTo>
                  <a:lnTo>
                    <a:pt x="2868" y="2265"/>
                  </a:lnTo>
                  <a:lnTo>
                    <a:pt x="3156" y="2265"/>
                  </a:lnTo>
                  <a:cubicBezTo>
                    <a:pt x="3277" y="2265"/>
                    <a:pt x="3378" y="2167"/>
                    <a:pt x="3378" y="2043"/>
                  </a:cubicBezTo>
                  <a:cubicBezTo>
                    <a:pt x="3378" y="1919"/>
                    <a:pt x="3277" y="1821"/>
                    <a:pt x="3156" y="1821"/>
                  </a:cubicBezTo>
                  <a:lnTo>
                    <a:pt x="2868" y="1821"/>
                  </a:lnTo>
                  <a:cubicBezTo>
                    <a:pt x="2742" y="1821"/>
                    <a:pt x="2618" y="1842"/>
                    <a:pt x="2503" y="1882"/>
                  </a:cubicBezTo>
                  <a:cubicBezTo>
                    <a:pt x="2503" y="1873"/>
                    <a:pt x="2520" y="1174"/>
                    <a:pt x="3176" y="1174"/>
                  </a:cubicBezTo>
                  <a:lnTo>
                    <a:pt x="3959" y="1174"/>
                  </a:lnTo>
                  <a:cubicBezTo>
                    <a:pt x="4748" y="1174"/>
                    <a:pt x="5183" y="687"/>
                    <a:pt x="5292" y="514"/>
                  </a:cubicBezTo>
                  <a:close/>
                  <a:moveTo>
                    <a:pt x="7797" y="5300"/>
                  </a:moveTo>
                  <a:cubicBezTo>
                    <a:pt x="8357" y="5300"/>
                    <a:pt x="8856" y="5753"/>
                    <a:pt x="8856" y="6364"/>
                  </a:cubicBezTo>
                  <a:cubicBezTo>
                    <a:pt x="8856" y="7335"/>
                    <a:pt x="7774" y="7423"/>
                    <a:pt x="7710" y="7423"/>
                  </a:cubicBezTo>
                  <a:cubicBezTo>
                    <a:pt x="7709" y="7423"/>
                    <a:pt x="7708" y="7423"/>
                    <a:pt x="7707" y="7423"/>
                  </a:cubicBezTo>
                  <a:cubicBezTo>
                    <a:pt x="7702" y="7092"/>
                    <a:pt x="7650" y="6764"/>
                    <a:pt x="7555" y="6450"/>
                  </a:cubicBezTo>
                  <a:lnTo>
                    <a:pt x="7555" y="6448"/>
                  </a:lnTo>
                  <a:cubicBezTo>
                    <a:pt x="7463" y="6099"/>
                    <a:pt x="7405" y="5745"/>
                    <a:pt x="7382" y="5385"/>
                  </a:cubicBezTo>
                  <a:cubicBezTo>
                    <a:pt x="7520" y="5327"/>
                    <a:pt x="7660" y="5300"/>
                    <a:pt x="7797" y="5300"/>
                  </a:cubicBezTo>
                  <a:close/>
                  <a:moveTo>
                    <a:pt x="7797" y="4412"/>
                  </a:moveTo>
                  <a:cubicBezTo>
                    <a:pt x="8848" y="4412"/>
                    <a:pt x="9746" y="5266"/>
                    <a:pt x="9746" y="6364"/>
                  </a:cubicBezTo>
                  <a:cubicBezTo>
                    <a:pt x="9746" y="8201"/>
                    <a:pt x="7810" y="8310"/>
                    <a:pt x="7630" y="8310"/>
                  </a:cubicBezTo>
                  <a:cubicBezTo>
                    <a:pt x="7624" y="8310"/>
                    <a:pt x="7620" y="8310"/>
                    <a:pt x="7618" y="8310"/>
                  </a:cubicBezTo>
                  <a:cubicBezTo>
                    <a:pt x="7653" y="8163"/>
                    <a:pt x="7676" y="8016"/>
                    <a:pt x="7690" y="7870"/>
                  </a:cubicBezTo>
                  <a:cubicBezTo>
                    <a:pt x="7728" y="7870"/>
                    <a:pt x="9302" y="7855"/>
                    <a:pt x="9302" y="6364"/>
                  </a:cubicBezTo>
                  <a:cubicBezTo>
                    <a:pt x="9302" y="5507"/>
                    <a:pt x="8603" y="4856"/>
                    <a:pt x="7799" y="4856"/>
                  </a:cubicBezTo>
                  <a:cubicBezTo>
                    <a:pt x="7660" y="4856"/>
                    <a:pt x="7518" y="4875"/>
                    <a:pt x="7376" y="4916"/>
                  </a:cubicBezTo>
                  <a:cubicBezTo>
                    <a:pt x="7382" y="4752"/>
                    <a:pt x="7396" y="4597"/>
                    <a:pt x="7414" y="4450"/>
                  </a:cubicBezTo>
                  <a:cubicBezTo>
                    <a:pt x="7543" y="4424"/>
                    <a:pt x="7671" y="4412"/>
                    <a:pt x="7797" y="4412"/>
                  </a:cubicBezTo>
                  <a:close/>
                  <a:moveTo>
                    <a:pt x="6124" y="3508"/>
                  </a:moveTo>
                  <a:cubicBezTo>
                    <a:pt x="6176" y="3508"/>
                    <a:pt x="6222" y="3537"/>
                    <a:pt x="6251" y="3580"/>
                  </a:cubicBezTo>
                  <a:cubicBezTo>
                    <a:pt x="6282" y="3635"/>
                    <a:pt x="6291" y="3701"/>
                    <a:pt x="6271" y="3762"/>
                  </a:cubicBezTo>
                  <a:cubicBezTo>
                    <a:pt x="5948" y="4738"/>
                    <a:pt x="5911" y="5783"/>
                    <a:pt x="6161" y="6779"/>
                  </a:cubicBezTo>
                  <a:cubicBezTo>
                    <a:pt x="6190" y="6917"/>
                    <a:pt x="6262" y="7305"/>
                    <a:pt x="6262" y="7495"/>
                  </a:cubicBezTo>
                  <a:cubicBezTo>
                    <a:pt x="6262" y="8828"/>
                    <a:pt x="5266" y="9916"/>
                    <a:pt x="4043" y="9916"/>
                  </a:cubicBezTo>
                  <a:cubicBezTo>
                    <a:pt x="2819" y="9916"/>
                    <a:pt x="1823" y="8831"/>
                    <a:pt x="1823" y="7495"/>
                  </a:cubicBezTo>
                  <a:cubicBezTo>
                    <a:pt x="1823" y="7256"/>
                    <a:pt x="1921" y="6784"/>
                    <a:pt x="1921" y="6784"/>
                  </a:cubicBezTo>
                  <a:cubicBezTo>
                    <a:pt x="2261" y="5411"/>
                    <a:pt x="2002" y="4303"/>
                    <a:pt x="1817" y="3762"/>
                  </a:cubicBezTo>
                  <a:cubicBezTo>
                    <a:pt x="1797" y="3701"/>
                    <a:pt x="1803" y="3635"/>
                    <a:pt x="1838" y="3580"/>
                  </a:cubicBezTo>
                  <a:cubicBezTo>
                    <a:pt x="1864" y="3537"/>
                    <a:pt x="1910" y="3511"/>
                    <a:pt x="1961" y="3508"/>
                  </a:cubicBezTo>
                  <a:close/>
                  <a:moveTo>
                    <a:pt x="2871" y="10970"/>
                  </a:moveTo>
                  <a:cubicBezTo>
                    <a:pt x="3253" y="11098"/>
                    <a:pt x="3649" y="11162"/>
                    <a:pt x="4045" y="11162"/>
                  </a:cubicBezTo>
                  <a:cubicBezTo>
                    <a:pt x="4441" y="11162"/>
                    <a:pt x="4837" y="11098"/>
                    <a:pt x="5217" y="10970"/>
                  </a:cubicBezTo>
                  <a:lnTo>
                    <a:pt x="5217" y="10970"/>
                  </a:lnTo>
                  <a:cubicBezTo>
                    <a:pt x="5272" y="11276"/>
                    <a:pt x="5035" y="11557"/>
                    <a:pt x="4727" y="11557"/>
                  </a:cubicBezTo>
                  <a:cubicBezTo>
                    <a:pt x="4725" y="11557"/>
                    <a:pt x="4724" y="11557"/>
                    <a:pt x="4722" y="11557"/>
                  </a:cubicBezTo>
                  <a:lnTo>
                    <a:pt x="3369" y="11557"/>
                  </a:lnTo>
                  <a:cubicBezTo>
                    <a:pt x="3368" y="11557"/>
                    <a:pt x="3366" y="11557"/>
                    <a:pt x="3364" y="11557"/>
                  </a:cubicBezTo>
                  <a:cubicBezTo>
                    <a:pt x="3053" y="11557"/>
                    <a:pt x="2817" y="11276"/>
                    <a:pt x="2871" y="10970"/>
                  </a:cubicBezTo>
                  <a:close/>
                  <a:moveTo>
                    <a:pt x="5211" y="11868"/>
                  </a:moveTo>
                  <a:cubicBezTo>
                    <a:pt x="5223" y="11908"/>
                    <a:pt x="5226" y="11949"/>
                    <a:pt x="5226" y="11989"/>
                  </a:cubicBezTo>
                  <a:cubicBezTo>
                    <a:pt x="5226" y="12268"/>
                    <a:pt x="4998" y="12496"/>
                    <a:pt x="4719" y="12496"/>
                  </a:cubicBezTo>
                  <a:lnTo>
                    <a:pt x="4722" y="12493"/>
                  </a:lnTo>
                  <a:lnTo>
                    <a:pt x="3369" y="12493"/>
                  </a:lnTo>
                  <a:cubicBezTo>
                    <a:pt x="3090" y="12493"/>
                    <a:pt x="2865" y="12268"/>
                    <a:pt x="2865" y="11989"/>
                  </a:cubicBezTo>
                  <a:cubicBezTo>
                    <a:pt x="2865" y="11949"/>
                    <a:pt x="2871" y="11908"/>
                    <a:pt x="2880" y="11868"/>
                  </a:cubicBezTo>
                  <a:cubicBezTo>
                    <a:pt x="3029" y="11957"/>
                    <a:pt x="3199" y="12006"/>
                    <a:pt x="3372" y="12006"/>
                  </a:cubicBezTo>
                  <a:lnTo>
                    <a:pt x="4722" y="12006"/>
                  </a:lnTo>
                  <a:cubicBezTo>
                    <a:pt x="4895" y="12006"/>
                    <a:pt x="5065" y="11957"/>
                    <a:pt x="5211" y="11868"/>
                  </a:cubicBezTo>
                  <a:close/>
                  <a:moveTo>
                    <a:pt x="5299" y="0"/>
                  </a:moveTo>
                  <a:cubicBezTo>
                    <a:pt x="5115" y="0"/>
                    <a:pt x="4994" y="163"/>
                    <a:pt x="4929" y="253"/>
                  </a:cubicBezTo>
                  <a:cubicBezTo>
                    <a:pt x="4703" y="553"/>
                    <a:pt x="4351" y="728"/>
                    <a:pt x="3977" y="728"/>
                  </a:cubicBezTo>
                  <a:cubicBezTo>
                    <a:pt x="3971" y="728"/>
                    <a:pt x="3965" y="728"/>
                    <a:pt x="3959" y="727"/>
                  </a:cubicBezTo>
                  <a:lnTo>
                    <a:pt x="3176" y="727"/>
                  </a:lnTo>
                  <a:cubicBezTo>
                    <a:pt x="2010" y="727"/>
                    <a:pt x="2056" y="1937"/>
                    <a:pt x="2059" y="1983"/>
                  </a:cubicBezTo>
                  <a:lnTo>
                    <a:pt x="842" y="1983"/>
                  </a:lnTo>
                  <a:cubicBezTo>
                    <a:pt x="323" y="1983"/>
                    <a:pt x="1" y="2541"/>
                    <a:pt x="257" y="2990"/>
                  </a:cubicBezTo>
                  <a:cubicBezTo>
                    <a:pt x="548" y="3543"/>
                    <a:pt x="703" y="4156"/>
                    <a:pt x="709" y="4784"/>
                  </a:cubicBezTo>
                  <a:cubicBezTo>
                    <a:pt x="709" y="4905"/>
                    <a:pt x="810" y="5002"/>
                    <a:pt x="931" y="5002"/>
                  </a:cubicBezTo>
                  <a:cubicBezTo>
                    <a:pt x="931" y="5002"/>
                    <a:pt x="943" y="5005"/>
                    <a:pt x="963" y="5005"/>
                  </a:cubicBezTo>
                  <a:cubicBezTo>
                    <a:pt x="1023" y="5005"/>
                    <a:pt x="1147" y="4980"/>
                    <a:pt x="1155" y="4778"/>
                  </a:cubicBezTo>
                  <a:cubicBezTo>
                    <a:pt x="1167" y="4490"/>
                    <a:pt x="1104" y="3742"/>
                    <a:pt x="643" y="2769"/>
                  </a:cubicBezTo>
                  <a:cubicBezTo>
                    <a:pt x="606" y="2697"/>
                    <a:pt x="606" y="2610"/>
                    <a:pt x="643" y="2538"/>
                  </a:cubicBezTo>
                  <a:cubicBezTo>
                    <a:pt x="683" y="2469"/>
                    <a:pt x="758" y="2426"/>
                    <a:pt x="842" y="2426"/>
                  </a:cubicBezTo>
                  <a:lnTo>
                    <a:pt x="1869" y="2420"/>
                  </a:lnTo>
                  <a:lnTo>
                    <a:pt x="1869" y="2420"/>
                  </a:lnTo>
                  <a:cubicBezTo>
                    <a:pt x="1737" y="2622"/>
                    <a:pt x="1697" y="2866"/>
                    <a:pt x="1754" y="3100"/>
                  </a:cubicBezTo>
                  <a:cubicBezTo>
                    <a:pt x="1633" y="3146"/>
                    <a:pt x="1532" y="3229"/>
                    <a:pt x="1463" y="3338"/>
                  </a:cubicBezTo>
                  <a:cubicBezTo>
                    <a:pt x="1357" y="3505"/>
                    <a:pt x="1331" y="3716"/>
                    <a:pt x="1397" y="3906"/>
                  </a:cubicBezTo>
                  <a:cubicBezTo>
                    <a:pt x="1564" y="4398"/>
                    <a:pt x="1803" y="5414"/>
                    <a:pt x="1489" y="6672"/>
                  </a:cubicBezTo>
                  <a:cubicBezTo>
                    <a:pt x="1489" y="6672"/>
                    <a:pt x="1377" y="7216"/>
                    <a:pt x="1377" y="7493"/>
                  </a:cubicBezTo>
                  <a:cubicBezTo>
                    <a:pt x="1377" y="9073"/>
                    <a:pt x="2572" y="10357"/>
                    <a:pt x="4040" y="10357"/>
                  </a:cubicBezTo>
                  <a:cubicBezTo>
                    <a:pt x="5508" y="10357"/>
                    <a:pt x="6703" y="9073"/>
                    <a:pt x="6703" y="7493"/>
                  </a:cubicBezTo>
                  <a:cubicBezTo>
                    <a:pt x="6703" y="7216"/>
                    <a:pt x="6590" y="6675"/>
                    <a:pt x="6590" y="6672"/>
                  </a:cubicBezTo>
                  <a:cubicBezTo>
                    <a:pt x="6357" y="5760"/>
                    <a:pt x="6392" y="4798"/>
                    <a:pt x="6685" y="3903"/>
                  </a:cubicBezTo>
                  <a:cubicBezTo>
                    <a:pt x="6749" y="3713"/>
                    <a:pt x="6726" y="3503"/>
                    <a:pt x="6616" y="3336"/>
                  </a:cubicBezTo>
                  <a:cubicBezTo>
                    <a:pt x="6547" y="3226"/>
                    <a:pt x="6446" y="3143"/>
                    <a:pt x="6326" y="3097"/>
                  </a:cubicBezTo>
                  <a:cubicBezTo>
                    <a:pt x="6334" y="3045"/>
                    <a:pt x="6386" y="2682"/>
                    <a:pt x="6213" y="2423"/>
                  </a:cubicBezTo>
                  <a:lnTo>
                    <a:pt x="7241" y="2423"/>
                  </a:lnTo>
                  <a:cubicBezTo>
                    <a:pt x="7417" y="2423"/>
                    <a:pt x="7526" y="2616"/>
                    <a:pt x="7437" y="2769"/>
                  </a:cubicBezTo>
                  <a:cubicBezTo>
                    <a:pt x="7428" y="2783"/>
                    <a:pt x="6536" y="4401"/>
                    <a:pt x="7120" y="6563"/>
                  </a:cubicBezTo>
                  <a:cubicBezTo>
                    <a:pt x="7120" y="6566"/>
                    <a:pt x="7276" y="7104"/>
                    <a:pt x="7258" y="7495"/>
                  </a:cubicBezTo>
                  <a:cubicBezTo>
                    <a:pt x="7178" y="9269"/>
                    <a:pt x="5813" y="10714"/>
                    <a:pt x="4040" y="10714"/>
                  </a:cubicBezTo>
                  <a:cubicBezTo>
                    <a:pt x="1884" y="10714"/>
                    <a:pt x="335" y="8635"/>
                    <a:pt x="954" y="6571"/>
                  </a:cubicBezTo>
                  <a:cubicBezTo>
                    <a:pt x="954" y="6568"/>
                    <a:pt x="1115" y="5840"/>
                    <a:pt x="1144" y="5477"/>
                  </a:cubicBezTo>
                  <a:cubicBezTo>
                    <a:pt x="1152" y="5354"/>
                    <a:pt x="1060" y="5247"/>
                    <a:pt x="937" y="5238"/>
                  </a:cubicBezTo>
                  <a:cubicBezTo>
                    <a:pt x="931" y="5238"/>
                    <a:pt x="926" y="5238"/>
                    <a:pt x="921" y="5238"/>
                  </a:cubicBezTo>
                  <a:cubicBezTo>
                    <a:pt x="807" y="5238"/>
                    <a:pt x="709" y="5327"/>
                    <a:pt x="698" y="5446"/>
                  </a:cubicBezTo>
                  <a:cubicBezTo>
                    <a:pt x="675" y="5783"/>
                    <a:pt x="617" y="6116"/>
                    <a:pt x="528" y="6445"/>
                  </a:cubicBezTo>
                  <a:cubicBezTo>
                    <a:pt x="12" y="8169"/>
                    <a:pt x="827" y="10014"/>
                    <a:pt x="2448" y="10797"/>
                  </a:cubicBezTo>
                  <a:cubicBezTo>
                    <a:pt x="2379" y="11039"/>
                    <a:pt x="2410" y="11298"/>
                    <a:pt x="2537" y="11517"/>
                  </a:cubicBezTo>
                  <a:cubicBezTo>
                    <a:pt x="2197" y="12116"/>
                    <a:pt x="2583" y="12864"/>
                    <a:pt x="3268" y="12930"/>
                  </a:cubicBezTo>
                  <a:cubicBezTo>
                    <a:pt x="3211" y="13172"/>
                    <a:pt x="3038" y="13518"/>
                    <a:pt x="2526" y="13518"/>
                  </a:cubicBezTo>
                  <a:cubicBezTo>
                    <a:pt x="2128" y="13526"/>
                    <a:pt x="1812" y="13852"/>
                    <a:pt x="1812" y="14249"/>
                  </a:cubicBezTo>
                  <a:cubicBezTo>
                    <a:pt x="1812" y="14646"/>
                    <a:pt x="2128" y="14971"/>
                    <a:pt x="2526" y="14980"/>
                  </a:cubicBezTo>
                  <a:lnTo>
                    <a:pt x="5551" y="14980"/>
                  </a:lnTo>
                  <a:cubicBezTo>
                    <a:pt x="6032" y="14980"/>
                    <a:pt x="6380" y="14525"/>
                    <a:pt x="6256" y="14062"/>
                  </a:cubicBezTo>
                  <a:cubicBezTo>
                    <a:pt x="6230" y="13961"/>
                    <a:pt x="6141" y="13896"/>
                    <a:pt x="6042" y="13896"/>
                  </a:cubicBezTo>
                  <a:cubicBezTo>
                    <a:pt x="6023" y="13896"/>
                    <a:pt x="6003" y="13898"/>
                    <a:pt x="5983" y="13903"/>
                  </a:cubicBezTo>
                  <a:cubicBezTo>
                    <a:pt x="5865" y="13935"/>
                    <a:pt x="5793" y="14056"/>
                    <a:pt x="5825" y="14177"/>
                  </a:cubicBezTo>
                  <a:cubicBezTo>
                    <a:pt x="5833" y="14200"/>
                    <a:pt x="5836" y="14223"/>
                    <a:pt x="5836" y="14249"/>
                  </a:cubicBezTo>
                  <a:cubicBezTo>
                    <a:pt x="5833" y="14404"/>
                    <a:pt x="5707" y="14534"/>
                    <a:pt x="5548" y="14534"/>
                  </a:cubicBezTo>
                  <a:lnTo>
                    <a:pt x="2523" y="14534"/>
                  </a:lnTo>
                  <a:cubicBezTo>
                    <a:pt x="2364" y="14534"/>
                    <a:pt x="2238" y="14407"/>
                    <a:pt x="2238" y="14249"/>
                  </a:cubicBezTo>
                  <a:cubicBezTo>
                    <a:pt x="2238" y="14091"/>
                    <a:pt x="2364" y="13964"/>
                    <a:pt x="2523" y="13964"/>
                  </a:cubicBezTo>
                  <a:cubicBezTo>
                    <a:pt x="3153" y="13964"/>
                    <a:pt x="3453" y="13616"/>
                    <a:pt x="3594" y="13322"/>
                  </a:cubicBezTo>
                  <a:cubicBezTo>
                    <a:pt x="3654" y="13201"/>
                    <a:pt x="3697" y="13074"/>
                    <a:pt x="3726" y="12942"/>
                  </a:cubicBezTo>
                  <a:lnTo>
                    <a:pt x="4362" y="12942"/>
                  </a:lnTo>
                  <a:cubicBezTo>
                    <a:pt x="4440" y="13394"/>
                    <a:pt x="4751" y="13970"/>
                    <a:pt x="5557" y="13970"/>
                  </a:cubicBezTo>
                  <a:cubicBezTo>
                    <a:pt x="5681" y="13970"/>
                    <a:pt x="5781" y="13869"/>
                    <a:pt x="5781" y="13745"/>
                  </a:cubicBezTo>
                  <a:cubicBezTo>
                    <a:pt x="5781" y="13624"/>
                    <a:pt x="5681" y="13523"/>
                    <a:pt x="5557" y="13523"/>
                  </a:cubicBezTo>
                  <a:cubicBezTo>
                    <a:pt x="5045" y="13523"/>
                    <a:pt x="4875" y="13181"/>
                    <a:pt x="4814" y="12936"/>
                  </a:cubicBezTo>
                  <a:cubicBezTo>
                    <a:pt x="5499" y="12867"/>
                    <a:pt x="5885" y="12119"/>
                    <a:pt x="5548" y="11523"/>
                  </a:cubicBezTo>
                  <a:cubicBezTo>
                    <a:pt x="5672" y="11304"/>
                    <a:pt x="5704" y="11045"/>
                    <a:pt x="5635" y="10800"/>
                  </a:cubicBezTo>
                  <a:cubicBezTo>
                    <a:pt x="6498" y="10383"/>
                    <a:pt x="7163" y="9646"/>
                    <a:pt x="7491" y="8745"/>
                  </a:cubicBezTo>
                  <a:cubicBezTo>
                    <a:pt x="7502" y="8746"/>
                    <a:pt x="7537" y="8748"/>
                    <a:pt x="7592" y="8748"/>
                  </a:cubicBezTo>
                  <a:cubicBezTo>
                    <a:pt x="8087" y="8748"/>
                    <a:pt x="10189" y="8594"/>
                    <a:pt x="10189" y="6367"/>
                  </a:cubicBezTo>
                  <a:cubicBezTo>
                    <a:pt x="10189" y="5043"/>
                    <a:pt x="9118" y="3969"/>
                    <a:pt x="7794" y="3966"/>
                  </a:cubicBezTo>
                  <a:cubicBezTo>
                    <a:pt x="7693" y="3966"/>
                    <a:pt x="7592" y="3972"/>
                    <a:pt x="7491" y="3986"/>
                  </a:cubicBezTo>
                  <a:cubicBezTo>
                    <a:pt x="7624" y="3379"/>
                    <a:pt x="7820" y="3010"/>
                    <a:pt x="7831" y="2990"/>
                  </a:cubicBezTo>
                  <a:cubicBezTo>
                    <a:pt x="8087" y="2541"/>
                    <a:pt x="7762" y="1983"/>
                    <a:pt x="7247" y="1983"/>
                  </a:cubicBezTo>
                  <a:lnTo>
                    <a:pt x="6003" y="1983"/>
                  </a:lnTo>
                  <a:cubicBezTo>
                    <a:pt x="6110" y="1456"/>
                    <a:pt x="5920" y="834"/>
                    <a:pt x="5718" y="373"/>
                  </a:cubicBezTo>
                  <a:cubicBezTo>
                    <a:pt x="5652" y="224"/>
                    <a:pt x="5540" y="22"/>
                    <a:pt x="5335" y="2"/>
                  </a:cubicBezTo>
                  <a:cubicBezTo>
                    <a:pt x="5323" y="1"/>
                    <a:pt x="5311" y="0"/>
                    <a:pt x="5299"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grpSp>
        <p:nvGrpSpPr>
          <p:cNvPr id="49" name="Google Shape;283;p33">
            <a:extLst>
              <a:ext uri="{FF2B5EF4-FFF2-40B4-BE49-F238E27FC236}">
                <a16:creationId xmlns:a16="http://schemas.microsoft.com/office/drawing/2014/main" id="{AF70FE0E-9E2A-D84B-9AF5-B5B8B3FE3FB2}"/>
              </a:ext>
            </a:extLst>
          </p:cNvPr>
          <p:cNvGrpSpPr/>
          <p:nvPr/>
        </p:nvGrpSpPr>
        <p:grpSpPr>
          <a:xfrm>
            <a:off x="904302" y="2687104"/>
            <a:ext cx="262850" cy="374625"/>
            <a:chOff x="995250" y="1511788"/>
            <a:chExt cx="262850" cy="374625"/>
          </a:xfrm>
        </p:grpSpPr>
        <p:sp>
          <p:nvSpPr>
            <p:cNvPr id="50" name="Google Shape;284;p33">
              <a:extLst>
                <a:ext uri="{FF2B5EF4-FFF2-40B4-BE49-F238E27FC236}">
                  <a16:creationId xmlns:a16="http://schemas.microsoft.com/office/drawing/2014/main" id="{CC46664C-8503-E04C-B081-35114AD6B4FD}"/>
                </a:ext>
              </a:extLst>
            </p:cNvPr>
            <p:cNvSpPr/>
            <p:nvPr/>
          </p:nvSpPr>
          <p:spPr>
            <a:xfrm>
              <a:off x="1147525" y="1598138"/>
              <a:ext cx="12425" cy="11250"/>
            </a:xfrm>
            <a:custGeom>
              <a:avLst/>
              <a:gdLst/>
              <a:ahLst/>
              <a:cxnLst/>
              <a:rect l="l" t="t" r="r" b="b"/>
              <a:pathLst>
                <a:path w="497" h="450" extrusionOk="0">
                  <a:moveTo>
                    <a:pt x="275" y="1"/>
                  </a:moveTo>
                  <a:cubicBezTo>
                    <a:pt x="132" y="1"/>
                    <a:pt x="0" y="146"/>
                    <a:pt x="67" y="310"/>
                  </a:cubicBezTo>
                  <a:cubicBezTo>
                    <a:pt x="106" y="406"/>
                    <a:pt x="189" y="449"/>
                    <a:pt x="271" y="449"/>
                  </a:cubicBezTo>
                  <a:cubicBezTo>
                    <a:pt x="384" y="449"/>
                    <a:pt x="496" y="367"/>
                    <a:pt x="496" y="226"/>
                  </a:cubicBezTo>
                  <a:cubicBezTo>
                    <a:pt x="496" y="166"/>
                    <a:pt x="473" y="108"/>
                    <a:pt x="430" y="68"/>
                  </a:cubicBezTo>
                  <a:cubicBezTo>
                    <a:pt x="383" y="21"/>
                    <a:pt x="328" y="1"/>
                    <a:pt x="275"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51" name="Google Shape;285;p33">
              <a:extLst>
                <a:ext uri="{FF2B5EF4-FFF2-40B4-BE49-F238E27FC236}">
                  <a16:creationId xmlns:a16="http://schemas.microsoft.com/office/drawing/2014/main" id="{669CC876-0CDE-924B-9EC9-F026B83CC19E}"/>
                </a:ext>
              </a:extLst>
            </p:cNvPr>
            <p:cNvSpPr/>
            <p:nvPr/>
          </p:nvSpPr>
          <p:spPr>
            <a:xfrm>
              <a:off x="1125800" y="1628863"/>
              <a:ext cx="12475" cy="11250"/>
            </a:xfrm>
            <a:custGeom>
              <a:avLst/>
              <a:gdLst/>
              <a:ahLst/>
              <a:cxnLst/>
              <a:rect l="l" t="t" r="r" b="b"/>
              <a:pathLst>
                <a:path w="499" h="450" extrusionOk="0">
                  <a:moveTo>
                    <a:pt x="277" y="1"/>
                  </a:moveTo>
                  <a:cubicBezTo>
                    <a:pt x="133" y="1"/>
                    <a:pt x="0" y="146"/>
                    <a:pt x="70" y="310"/>
                  </a:cubicBezTo>
                  <a:cubicBezTo>
                    <a:pt x="109" y="406"/>
                    <a:pt x="191" y="449"/>
                    <a:pt x="273" y="449"/>
                  </a:cubicBezTo>
                  <a:cubicBezTo>
                    <a:pt x="386" y="449"/>
                    <a:pt x="499" y="368"/>
                    <a:pt x="499" y="226"/>
                  </a:cubicBezTo>
                  <a:cubicBezTo>
                    <a:pt x="499" y="166"/>
                    <a:pt x="473" y="111"/>
                    <a:pt x="432" y="68"/>
                  </a:cubicBezTo>
                  <a:cubicBezTo>
                    <a:pt x="386" y="21"/>
                    <a:pt x="330" y="1"/>
                    <a:pt x="277"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52" name="Google Shape;286;p33">
              <a:extLst>
                <a:ext uri="{FF2B5EF4-FFF2-40B4-BE49-F238E27FC236}">
                  <a16:creationId xmlns:a16="http://schemas.microsoft.com/office/drawing/2014/main" id="{6666C1F4-82CA-C343-A558-56D094A2BA24}"/>
                </a:ext>
              </a:extLst>
            </p:cNvPr>
            <p:cNvSpPr/>
            <p:nvPr/>
          </p:nvSpPr>
          <p:spPr>
            <a:xfrm>
              <a:off x="995250" y="1511788"/>
              <a:ext cx="262850" cy="374625"/>
            </a:xfrm>
            <a:custGeom>
              <a:avLst/>
              <a:gdLst/>
              <a:ahLst/>
              <a:cxnLst/>
              <a:rect l="l" t="t" r="r" b="b"/>
              <a:pathLst>
                <a:path w="10514" h="14985" extrusionOk="0">
                  <a:moveTo>
                    <a:pt x="8689" y="447"/>
                  </a:moveTo>
                  <a:cubicBezTo>
                    <a:pt x="8867" y="447"/>
                    <a:pt x="8971" y="649"/>
                    <a:pt x="8867" y="796"/>
                  </a:cubicBezTo>
                  <a:cubicBezTo>
                    <a:pt x="8827" y="853"/>
                    <a:pt x="8761" y="888"/>
                    <a:pt x="8689" y="891"/>
                  </a:cubicBezTo>
                  <a:cubicBezTo>
                    <a:pt x="8510" y="888"/>
                    <a:pt x="8407" y="686"/>
                    <a:pt x="8507" y="542"/>
                  </a:cubicBezTo>
                  <a:cubicBezTo>
                    <a:pt x="8550" y="482"/>
                    <a:pt x="8617" y="447"/>
                    <a:pt x="8689" y="447"/>
                  </a:cubicBezTo>
                  <a:close/>
                  <a:moveTo>
                    <a:pt x="6484" y="3169"/>
                  </a:moveTo>
                  <a:cubicBezTo>
                    <a:pt x="6543" y="3169"/>
                    <a:pt x="6603" y="3178"/>
                    <a:pt x="6662" y="3196"/>
                  </a:cubicBezTo>
                  <a:cubicBezTo>
                    <a:pt x="6941" y="3286"/>
                    <a:pt x="7114" y="3565"/>
                    <a:pt x="7071" y="3853"/>
                  </a:cubicBezTo>
                  <a:cubicBezTo>
                    <a:pt x="7025" y="4141"/>
                    <a:pt x="6777" y="4354"/>
                    <a:pt x="6484" y="4357"/>
                  </a:cubicBezTo>
                  <a:cubicBezTo>
                    <a:pt x="6363" y="4357"/>
                    <a:pt x="6242" y="4316"/>
                    <a:pt x="6144" y="4247"/>
                  </a:cubicBezTo>
                  <a:cubicBezTo>
                    <a:pt x="5905" y="4080"/>
                    <a:pt x="5824" y="3761"/>
                    <a:pt x="5954" y="3499"/>
                  </a:cubicBezTo>
                  <a:cubicBezTo>
                    <a:pt x="6056" y="3292"/>
                    <a:pt x="6264" y="3169"/>
                    <a:pt x="6484" y="3169"/>
                  </a:cubicBezTo>
                  <a:close/>
                  <a:moveTo>
                    <a:pt x="5615" y="4398"/>
                  </a:moveTo>
                  <a:cubicBezTo>
                    <a:pt x="5632" y="4398"/>
                    <a:pt x="5649" y="4398"/>
                    <a:pt x="5666" y="4400"/>
                  </a:cubicBezTo>
                  <a:cubicBezTo>
                    <a:pt x="5793" y="4561"/>
                    <a:pt x="5962" y="4682"/>
                    <a:pt x="6158" y="4748"/>
                  </a:cubicBezTo>
                  <a:cubicBezTo>
                    <a:pt x="6245" y="4941"/>
                    <a:pt x="6222" y="5163"/>
                    <a:pt x="6101" y="5335"/>
                  </a:cubicBezTo>
                  <a:lnTo>
                    <a:pt x="6101" y="5332"/>
                  </a:lnTo>
                  <a:cubicBezTo>
                    <a:pt x="5981" y="5503"/>
                    <a:pt x="5799" y="5585"/>
                    <a:pt x="5617" y="5585"/>
                  </a:cubicBezTo>
                  <a:cubicBezTo>
                    <a:pt x="5400" y="5585"/>
                    <a:pt x="5184" y="5467"/>
                    <a:pt x="5079" y="5243"/>
                  </a:cubicBezTo>
                  <a:cubicBezTo>
                    <a:pt x="4893" y="4847"/>
                    <a:pt x="5187" y="4398"/>
                    <a:pt x="5615" y="4398"/>
                  </a:cubicBezTo>
                  <a:close/>
                  <a:moveTo>
                    <a:pt x="8473" y="2667"/>
                  </a:moveTo>
                  <a:cubicBezTo>
                    <a:pt x="8553" y="2667"/>
                    <a:pt x="8599" y="2759"/>
                    <a:pt x="8553" y="2825"/>
                  </a:cubicBezTo>
                  <a:lnTo>
                    <a:pt x="5335" y="7353"/>
                  </a:lnTo>
                  <a:cubicBezTo>
                    <a:pt x="5315" y="7382"/>
                    <a:pt x="5284" y="7396"/>
                    <a:pt x="5253" y="7396"/>
                  </a:cubicBezTo>
                  <a:cubicBezTo>
                    <a:pt x="5222" y="7396"/>
                    <a:pt x="5191" y="7382"/>
                    <a:pt x="5171" y="7353"/>
                  </a:cubicBezTo>
                  <a:lnTo>
                    <a:pt x="1955" y="2825"/>
                  </a:lnTo>
                  <a:cubicBezTo>
                    <a:pt x="1909" y="2759"/>
                    <a:pt x="1955" y="2667"/>
                    <a:pt x="2036" y="2667"/>
                  </a:cubicBezTo>
                  <a:lnTo>
                    <a:pt x="6999" y="2667"/>
                  </a:lnTo>
                  <a:lnTo>
                    <a:pt x="6895" y="2811"/>
                  </a:lnTo>
                  <a:cubicBezTo>
                    <a:pt x="6758" y="2752"/>
                    <a:pt x="6618" y="2724"/>
                    <a:pt x="6483" y="2724"/>
                  </a:cubicBezTo>
                  <a:cubicBezTo>
                    <a:pt x="5873" y="2724"/>
                    <a:pt x="5348" y="3275"/>
                    <a:pt x="5462" y="3939"/>
                  </a:cubicBezTo>
                  <a:cubicBezTo>
                    <a:pt x="5462" y="3948"/>
                    <a:pt x="5464" y="3956"/>
                    <a:pt x="5467" y="3965"/>
                  </a:cubicBezTo>
                  <a:cubicBezTo>
                    <a:pt x="4644" y="4086"/>
                    <a:pt x="4290" y="5079"/>
                    <a:pt x="4851" y="5692"/>
                  </a:cubicBezTo>
                  <a:lnTo>
                    <a:pt x="4549" y="6118"/>
                  </a:lnTo>
                  <a:cubicBezTo>
                    <a:pt x="4480" y="6219"/>
                    <a:pt x="4503" y="6357"/>
                    <a:pt x="4604" y="6429"/>
                  </a:cubicBezTo>
                  <a:cubicBezTo>
                    <a:pt x="4642" y="6457"/>
                    <a:pt x="4686" y="6470"/>
                    <a:pt x="4730" y="6470"/>
                  </a:cubicBezTo>
                  <a:cubicBezTo>
                    <a:pt x="4800" y="6470"/>
                    <a:pt x="4869" y="6437"/>
                    <a:pt x="4912" y="6377"/>
                  </a:cubicBezTo>
                  <a:lnTo>
                    <a:pt x="5214" y="5951"/>
                  </a:lnTo>
                  <a:cubicBezTo>
                    <a:pt x="5347" y="6003"/>
                    <a:pt x="5487" y="6030"/>
                    <a:pt x="5628" y="6030"/>
                  </a:cubicBezTo>
                  <a:cubicBezTo>
                    <a:pt x="5683" y="6030"/>
                    <a:pt x="5738" y="6026"/>
                    <a:pt x="5793" y="6018"/>
                  </a:cubicBezTo>
                  <a:cubicBezTo>
                    <a:pt x="6368" y="5917"/>
                    <a:pt x="6748" y="5364"/>
                    <a:pt x="6636" y="4794"/>
                  </a:cubicBezTo>
                  <a:cubicBezTo>
                    <a:pt x="7454" y="4673"/>
                    <a:pt x="7811" y="3689"/>
                    <a:pt x="7258" y="3073"/>
                  </a:cubicBezTo>
                  <a:lnTo>
                    <a:pt x="7546" y="2670"/>
                  </a:lnTo>
                  <a:lnTo>
                    <a:pt x="8473" y="2670"/>
                  </a:lnTo>
                  <a:lnTo>
                    <a:pt x="8473" y="2667"/>
                  </a:lnTo>
                  <a:close/>
                  <a:moveTo>
                    <a:pt x="8690" y="0"/>
                  </a:moveTo>
                  <a:cubicBezTo>
                    <a:pt x="8517" y="0"/>
                    <a:pt x="8346" y="66"/>
                    <a:pt x="8217" y="194"/>
                  </a:cubicBezTo>
                  <a:cubicBezTo>
                    <a:pt x="7989" y="424"/>
                    <a:pt x="7957" y="787"/>
                    <a:pt x="8145" y="1052"/>
                  </a:cubicBezTo>
                  <a:lnTo>
                    <a:pt x="7860" y="1452"/>
                  </a:lnTo>
                  <a:lnTo>
                    <a:pt x="1028" y="1452"/>
                  </a:lnTo>
                  <a:cubicBezTo>
                    <a:pt x="378" y="1452"/>
                    <a:pt x="1" y="2186"/>
                    <a:pt x="378" y="2716"/>
                  </a:cubicBezTo>
                  <a:lnTo>
                    <a:pt x="1688" y="4561"/>
                  </a:lnTo>
                  <a:cubicBezTo>
                    <a:pt x="1732" y="4623"/>
                    <a:pt x="1801" y="4655"/>
                    <a:pt x="1871" y="4655"/>
                  </a:cubicBezTo>
                  <a:cubicBezTo>
                    <a:pt x="1915" y="4655"/>
                    <a:pt x="1959" y="4642"/>
                    <a:pt x="1998" y="4616"/>
                  </a:cubicBezTo>
                  <a:cubicBezTo>
                    <a:pt x="2099" y="4544"/>
                    <a:pt x="2122" y="4405"/>
                    <a:pt x="2050" y="4305"/>
                  </a:cubicBezTo>
                  <a:lnTo>
                    <a:pt x="740" y="2459"/>
                  </a:lnTo>
                  <a:cubicBezTo>
                    <a:pt x="571" y="2223"/>
                    <a:pt x="740" y="1895"/>
                    <a:pt x="1028" y="1895"/>
                  </a:cubicBezTo>
                  <a:lnTo>
                    <a:pt x="7546" y="1895"/>
                  </a:lnTo>
                  <a:lnTo>
                    <a:pt x="7313" y="2223"/>
                  </a:lnTo>
                  <a:lnTo>
                    <a:pt x="2036" y="2223"/>
                  </a:lnTo>
                  <a:cubicBezTo>
                    <a:pt x="1593" y="2223"/>
                    <a:pt x="1333" y="2721"/>
                    <a:pt x="1590" y="3081"/>
                  </a:cubicBezTo>
                  <a:lnTo>
                    <a:pt x="4808" y="7612"/>
                  </a:lnTo>
                  <a:cubicBezTo>
                    <a:pt x="4917" y="7765"/>
                    <a:pt x="5085" y="7841"/>
                    <a:pt x="5253" y="7841"/>
                  </a:cubicBezTo>
                  <a:cubicBezTo>
                    <a:pt x="5421" y="7841"/>
                    <a:pt x="5588" y="7765"/>
                    <a:pt x="5698" y="7612"/>
                  </a:cubicBezTo>
                  <a:lnTo>
                    <a:pt x="8916" y="3081"/>
                  </a:lnTo>
                  <a:cubicBezTo>
                    <a:pt x="9172" y="2721"/>
                    <a:pt x="8913" y="2223"/>
                    <a:pt x="8473" y="2223"/>
                  </a:cubicBezTo>
                  <a:lnTo>
                    <a:pt x="7860" y="2223"/>
                  </a:lnTo>
                  <a:lnTo>
                    <a:pt x="8090" y="1895"/>
                  </a:lnTo>
                  <a:lnTo>
                    <a:pt x="9483" y="1895"/>
                  </a:lnTo>
                  <a:cubicBezTo>
                    <a:pt x="9774" y="1895"/>
                    <a:pt x="9941" y="2223"/>
                    <a:pt x="9774" y="2459"/>
                  </a:cubicBezTo>
                  <a:lnTo>
                    <a:pt x="5548" y="8407"/>
                  </a:lnTo>
                  <a:cubicBezTo>
                    <a:pt x="5476" y="8508"/>
                    <a:pt x="5366" y="8558"/>
                    <a:pt x="5256" y="8558"/>
                  </a:cubicBezTo>
                  <a:cubicBezTo>
                    <a:pt x="5146" y="8558"/>
                    <a:pt x="5037" y="8508"/>
                    <a:pt x="4966" y="8407"/>
                  </a:cubicBezTo>
                  <a:lnTo>
                    <a:pt x="2439" y="4852"/>
                  </a:lnTo>
                  <a:cubicBezTo>
                    <a:pt x="2395" y="4790"/>
                    <a:pt x="2327" y="4758"/>
                    <a:pt x="2258" y="4758"/>
                  </a:cubicBezTo>
                  <a:cubicBezTo>
                    <a:pt x="2213" y="4758"/>
                    <a:pt x="2168" y="4772"/>
                    <a:pt x="2128" y="4800"/>
                  </a:cubicBezTo>
                  <a:cubicBezTo>
                    <a:pt x="2030" y="4869"/>
                    <a:pt x="2004" y="5007"/>
                    <a:pt x="2076" y="5108"/>
                  </a:cubicBezTo>
                  <a:cubicBezTo>
                    <a:pt x="2076" y="5108"/>
                    <a:pt x="4624" y="8692"/>
                    <a:pt x="4630" y="8701"/>
                  </a:cubicBezTo>
                  <a:lnTo>
                    <a:pt x="4630" y="12780"/>
                  </a:lnTo>
                  <a:cubicBezTo>
                    <a:pt x="4621" y="12947"/>
                    <a:pt x="4575" y="13111"/>
                    <a:pt x="4500" y="13258"/>
                  </a:cubicBezTo>
                  <a:cubicBezTo>
                    <a:pt x="4345" y="13548"/>
                    <a:pt x="4083" y="13689"/>
                    <a:pt x="3703" y="13689"/>
                  </a:cubicBezTo>
                  <a:lnTo>
                    <a:pt x="3412" y="13689"/>
                  </a:lnTo>
                  <a:cubicBezTo>
                    <a:pt x="3107" y="13692"/>
                    <a:pt x="2862" y="13937"/>
                    <a:pt x="2862" y="14239"/>
                  </a:cubicBezTo>
                  <a:lnTo>
                    <a:pt x="2862" y="14435"/>
                  </a:lnTo>
                  <a:cubicBezTo>
                    <a:pt x="2862" y="14737"/>
                    <a:pt x="3107" y="14985"/>
                    <a:pt x="3412" y="14985"/>
                  </a:cubicBezTo>
                  <a:lnTo>
                    <a:pt x="7102" y="14985"/>
                  </a:lnTo>
                  <a:cubicBezTo>
                    <a:pt x="7405" y="14985"/>
                    <a:pt x="7649" y="14737"/>
                    <a:pt x="7649" y="14435"/>
                  </a:cubicBezTo>
                  <a:lnTo>
                    <a:pt x="7649" y="14239"/>
                  </a:lnTo>
                  <a:cubicBezTo>
                    <a:pt x="7649" y="13937"/>
                    <a:pt x="7405" y="13692"/>
                    <a:pt x="7102" y="13692"/>
                  </a:cubicBezTo>
                  <a:lnTo>
                    <a:pt x="6815" y="13692"/>
                  </a:lnTo>
                  <a:cubicBezTo>
                    <a:pt x="5954" y="13692"/>
                    <a:pt x="5890" y="12947"/>
                    <a:pt x="5885" y="12788"/>
                  </a:cubicBezTo>
                  <a:lnTo>
                    <a:pt x="5885" y="9420"/>
                  </a:lnTo>
                  <a:cubicBezTo>
                    <a:pt x="5885" y="9299"/>
                    <a:pt x="5787" y="9199"/>
                    <a:pt x="5663" y="9199"/>
                  </a:cubicBezTo>
                  <a:cubicBezTo>
                    <a:pt x="5539" y="9199"/>
                    <a:pt x="5441" y="9299"/>
                    <a:pt x="5441" y="9420"/>
                  </a:cubicBezTo>
                  <a:lnTo>
                    <a:pt x="5441" y="12797"/>
                  </a:lnTo>
                  <a:cubicBezTo>
                    <a:pt x="5453" y="13295"/>
                    <a:pt x="5752" y="14136"/>
                    <a:pt x="6815" y="14136"/>
                  </a:cubicBezTo>
                  <a:lnTo>
                    <a:pt x="7102" y="14136"/>
                  </a:lnTo>
                  <a:cubicBezTo>
                    <a:pt x="7157" y="14138"/>
                    <a:pt x="7203" y="14184"/>
                    <a:pt x="7206" y="14239"/>
                  </a:cubicBezTo>
                  <a:lnTo>
                    <a:pt x="7206" y="14435"/>
                  </a:lnTo>
                  <a:cubicBezTo>
                    <a:pt x="7203" y="14493"/>
                    <a:pt x="7157" y="14539"/>
                    <a:pt x="7102" y="14539"/>
                  </a:cubicBezTo>
                  <a:lnTo>
                    <a:pt x="3412" y="14539"/>
                  </a:lnTo>
                  <a:cubicBezTo>
                    <a:pt x="3354" y="14539"/>
                    <a:pt x="3308" y="14493"/>
                    <a:pt x="3308" y="14435"/>
                  </a:cubicBezTo>
                  <a:lnTo>
                    <a:pt x="3308" y="14239"/>
                  </a:lnTo>
                  <a:cubicBezTo>
                    <a:pt x="3308" y="14182"/>
                    <a:pt x="3354" y="14136"/>
                    <a:pt x="3412" y="14136"/>
                  </a:cubicBezTo>
                  <a:lnTo>
                    <a:pt x="3703" y="14136"/>
                  </a:lnTo>
                  <a:cubicBezTo>
                    <a:pt x="4402" y="14136"/>
                    <a:pt x="4742" y="13764"/>
                    <a:pt x="4903" y="13450"/>
                  </a:cubicBezTo>
                  <a:cubicBezTo>
                    <a:pt x="5007" y="13243"/>
                    <a:pt x="5064" y="13016"/>
                    <a:pt x="5076" y="12783"/>
                  </a:cubicBezTo>
                  <a:lnTo>
                    <a:pt x="5076" y="8983"/>
                  </a:lnTo>
                  <a:cubicBezTo>
                    <a:pt x="5136" y="8997"/>
                    <a:pt x="5197" y="9004"/>
                    <a:pt x="5258" y="9004"/>
                  </a:cubicBezTo>
                  <a:cubicBezTo>
                    <a:pt x="5513" y="9004"/>
                    <a:pt x="5757" y="8880"/>
                    <a:pt x="5911" y="8666"/>
                  </a:cubicBezTo>
                  <a:lnTo>
                    <a:pt x="10137" y="2716"/>
                  </a:lnTo>
                  <a:cubicBezTo>
                    <a:pt x="10514" y="2186"/>
                    <a:pt x="10134" y="1452"/>
                    <a:pt x="9483" y="1452"/>
                  </a:cubicBezTo>
                  <a:lnTo>
                    <a:pt x="8407" y="1452"/>
                  </a:lnTo>
                  <a:lnTo>
                    <a:pt x="8507" y="1308"/>
                  </a:lnTo>
                  <a:cubicBezTo>
                    <a:pt x="8567" y="1324"/>
                    <a:pt x="8627" y="1332"/>
                    <a:pt x="8686" y="1332"/>
                  </a:cubicBezTo>
                  <a:cubicBezTo>
                    <a:pt x="8939" y="1332"/>
                    <a:pt x="9176" y="1189"/>
                    <a:pt x="9290" y="954"/>
                  </a:cubicBezTo>
                  <a:cubicBezTo>
                    <a:pt x="9428" y="660"/>
                    <a:pt x="9336" y="309"/>
                    <a:pt x="9074" y="122"/>
                  </a:cubicBezTo>
                  <a:cubicBezTo>
                    <a:pt x="8958" y="40"/>
                    <a:pt x="8824" y="0"/>
                    <a:pt x="8690"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cxnSp>
        <p:nvCxnSpPr>
          <p:cNvPr id="53" name="Google Shape;287;p33">
            <a:extLst>
              <a:ext uri="{FF2B5EF4-FFF2-40B4-BE49-F238E27FC236}">
                <a16:creationId xmlns:a16="http://schemas.microsoft.com/office/drawing/2014/main" id="{59023606-F018-274D-83D0-C1A0E1B5456E}"/>
              </a:ext>
            </a:extLst>
          </p:cNvPr>
          <p:cNvCxnSpPr>
            <a:cxnSpLocks/>
          </p:cNvCxnSpPr>
          <p:nvPr/>
        </p:nvCxnSpPr>
        <p:spPr>
          <a:xfrm flipV="1">
            <a:off x="1034852" y="3240050"/>
            <a:ext cx="0" cy="1404000"/>
          </a:xfrm>
          <a:prstGeom prst="straightConnector1">
            <a:avLst/>
          </a:prstGeom>
          <a:noFill/>
          <a:ln w="19050" cap="flat" cmpd="sng">
            <a:solidFill>
              <a:srgbClr val="2F2F2F"/>
            </a:solidFill>
            <a:prstDash val="solid"/>
            <a:round/>
            <a:headEnd type="none" w="med" len="med"/>
            <a:tailEnd type="none" w="med" len="med"/>
          </a:ln>
        </p:spPr>
      </p:cxnSp>
      <p:cxnSp>
        <p:nvCxnSpPr>
          <p:cNvPr id="54" name="Google Shape;291;p33">
            <a:extLst>
              <a:ext uri="{FF2B5EF4-FFF2-40B4-BE49-F238E27FC236}">
                <a16:creationId xmlns:a16="http://schemas.microsoft.com/office/drawing/2014/main" id="{7D121F94-F772-4E46-AF50-49F35AA0AF44}"/>
              </a:ext>
            </a:extLst>
          </p:cNvPr>
          <p:cNvCxnSpPr>
            <a:cxnSpLocks/>
          </p:cNvCxnSpPr>
          <p:nvPr/>
        </p:nvCxnSpPr>
        <p:spPr>
          <a:xfrm flipV="1">
            <a:off x="6190143" y="3245677"/>
            <a:ext cx="0" cy="1404000"/>
          </a:xfrm>
          <a:prstGeom prst="straightConnector1">
            <a:avLst/>
          </a:prstGeom>
          <a:noFill/>
          <a:ln w="19050" cap="flat" cmpd="sng">
            <a:solidFill>
              <a:srgbClr val="2F2F2F"/>
            </a:solidFill>
            <a:prstDash val="solid"/>
            <a:round/>
            <a:headEnd type="none" w="med" len="med"/>
            <a:tailEnd type="none" w="med" len="med"/>
          </a:ln>
        </p:spPr>
      </p:cxnSp>
      <p:cxnSp>
        <p:nvCxnSpPr>
          <p:cNvPr id="55" name="Google Shape;287;p33">
            <a:extLst>
              <a:ext uri="{FF2B5EF4-FFF2-40B4-BE49-F238E27FC236}">
                <a16:creationId xmlns:a16="http://schemas.microsoft.com/office/drawing/2014/main" id="{D9E51CC1-8A0D-4747-A667-CCEBF1F28A62}"/>
              </a:ext>
            </a:extLst>
          </p:cNvPr>
          <p:cNvCxnSpPr>
            <a:cxnSpLocks/>
          </p:cNvCxnSpPr>
          <p:nvPr/>
        </p:nvCxnSpPr>
        <p:spPr>
          <a:xfrm flipV="1">
            <a:off x="3679584" y="3239875"/>
            <a:ext cx="0" cy="1404000"/>
          </a:xfrm>
          <a:prstGeom prst="straightConnector1">
            <a:avLst/>
          </a:prstGeom>
          <a:noFill/>
          <a:ln w="19050" cap="flat" cmpd="sng">
            <a:solidFill>
              <a:srgbClr val="2F2F2F"/>
            </a:solidFill>
            <a:prstDash val="solid"/>
            <a:round/>
            <a:headEnd type="none" w="med" len="med"/>
            <a:tailEnd type="none" w="med" len="med"/>
          </a:ln>
        </p:spPr>
      </p:cxnSp>
      <p:sp>
        <p:nvSpPr>
          <p:cNvPr id="56" name="Rectangle 55">
            <a:extLst>
              <a:ext uri="{FF2B5EF4-FFF2-40B4-BE49-F238E27FC236}">
                <a16:creationId xmlns:a16="http://schemas.microsoft.com/office/drawing/2014/main" id="{EE0FDC51-BB84-3944-AB0E-A985BAFB0F55}"/>
              </a:ext>
            </a:extLst>
          </p:cNvPr>
          <p:cNvSpPr/>
          <p:nvPr/>
        </p:nvSpPr>
        <p:spPr>
          <a:xfrm>
            <a:off x="662716" y="1547023"/>
            <a:ext cx="7954513" cy="854080"/>
          </a:xfrm>
          <a:prstGeom prst="rect">
            <a:avLst/>
          </a:prstGeom>
          <a:noFill/>
        </p:spPr>
        <p:txBody>
          <a:bodyPr wrap="square" rtlCol="0">
            <a:spAutoFit/>
          </a:bodyPr>
          <a:lstStyle/>
          <a:p>
            <a:pPr marL="171450" indent="-171450">
              <a:spcAft>
                <a:spcPts val="900"/>
              </a:spcAft>
              <a:buFont typeface="Wingdings" pitchFamily="2" charset="2"/>
              <a:buChar char="Ø"/>
            </a:pPr>
            <a:r>
              <a:rPr lang="en-GB" sz="1050" b="1" dirty="0">
                <a:solidFill>
                  <a:schemeClr val="tx2">
                    <a:lumMod val="50000"/>
                  </a:schemeClr>
                </a:solidFill>
                <a:latin typeface="Trebuchet MS" panose="020B0703020202090204" pitchFamily="34" charset="0"/>
              </a:rPr>
              <a:t>Both our market/business research and our technical analysis</a:t>
            </a:r>
            <a:r>
              <a:rPr lang="en-GB" sz="1050" dirty="0">
                <a:solidFill>
                  <a:schemeClr val="tx2">
                    <a:lumMod val="50000"/>
                  </a:schemeClr>
                </a:solidFill>
                <a:latin typeface="Trebuchet MS" panose="020B0703020202090204" pitchFamily="34" charset="0"/>
              </a:rPr>
              <a:t> show that English and pub cuisine are the top choices in London. We present in the next slides the 3 axes we recommend for Bokan’s rebranding.</a:t>
            </a:r>
          </a:p>
          <a:p>
            <a:pPr marL="171450" indent="-171450">
              <a:spcAft>
                <a:spcPts val="900"/>
              </a:spcAft>
              <a:buFont typeface="Wingdings" pitchFamily="2" charset="2"/>
              <a:buChar char="Ø"/>
            </a:pPr>
            <a:r>
              <a:rPr lang="en-GB" sz="1050" dirty="0">
                <a:solidFill>
                  <a:schemeClr val="tx2">
                    <a:lumMod val="50000"/>
                  </a:schemeClr>
                </a:solidFill>
                <a:latin typeface="Trebuchet MS" panose="020B0703020202090204" pitchFamily="34" charset="0"/>
              </a:rPr>
              <a:t>The “gastro pub” term might not be the fanciest one, but it’s very trendy and represents a </a:t>
            </a:r>
            <a:r>
              <a:rPr lang="en-GB" sz="1050" b="1" dirty="0">
                <a:solidFill>
                  <a:schemeClr val="tx2">
                    <a:lumMod val="50000"/>
                  </a:schemeClr>
                </a:solidFill>
                <a:latin typeface="Trebuchet MS" panose="020B0703020202090204" pitchFamily="34" charset="0"/>
              </a:rPr>
              <a:t>clear opportunity </a:t>
            </a:r>
            <a:r>
              <a:rPr lang="en-GB" sz="1050" dirty="0">
                <a:solidFill>
                  <a:schemeClr val="tx2">
                    <a:lumMod val="50000"/>
                  </a:schemeClr>
                </a:solidFill>
                <a:latin typeface="Trebuchet MS" panose="020B0703020202090204" pitchFamily="34" charset="0"/>
              </a:rPr>
              <a:t>for Bokan. What’s more, Bokan </a:t>
            </a:r>
            <a:r>
              <a:rPr lang="en-GB" sz="1050" b="1" dirty="0">
                <a:solidFill>
                  <a:schemeClr val="tx2">
                    <a:lumMod val="50000"/>
                  </a:schemeClr>
                </a:solidFill>
                <a:latin typeface="Trebuchet MS" panose="020B0703020202090204" pitchFamily="34" charset="0"/>
              </a:rPr>
              <a:t>already has most elements in place </a:t>
            </a:r>
            <a:r>
              <a:rPr lang="en-GB" sz="1050" dirty="0">
                <a:solidFill>
                  <a:schemeClr val="tx2">
                    <a:lumMod val="50000"/>
                  </a:schemeClr>
                </a:solidFill>
                <a:latin typeface="Trebuchet MS" panose="020B0703020202090204" pitchFamily="34" charset="0"/>
              </a:rPr>
              <a:t>– rebranding could be quick and reasonably costly.</a:t>
            </a:r>
            <a:endParaRPr lang="en-GB" sz="1050" b="1" dirty="0">
              <a:solidFill>
                <a:schemeClr val="tx2">
                  <a:lumMod val="50000"/>
                </a:schemeClr>
              </a:solidFill>
              <a:latin typeface="Trebuchet MS" panose="020B0703020202090204" pitchFamily="34" charset="0"/>
            </a:endParaRPr>
          </a:p>
        </p:txBody>
      </p:sp>
    </p:spTree>
    <p:extLst>
      <p:ext uri="{BB962C8B-B14F-4D97-AF65-F5344CB8AC3E}">
        <p14:creationId xmlns:p14="http://schemas.microsoft.com/office/powerpoint/2010/main" val="114998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11" name="Rectangle 10">
            <a:extLst>
              <a:ext uri="{FF2B5EF4-FFF2-40B4-BE49-F238E27FC236}">
                <a16:creationId xmlns:a16="http://schemas.microsoft.com/office/drawing/2014/main" id="{78503EBB-F7F2-3344-9DB5-C6CF399C470E}"/>
              </a:ext>
            </a:extLst>
          </p:cNvPr>
          <p:cNvSpPr/>
          <p:nvPr/>
        </p:nvSpPr>
        <p:spPr>
          <a:xfrm>
            <a:off x="860612" y="3928064"/>
            <a:ext cx="4636065" cy="871515"/>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Google Shape;202;p31">
            <a:extLst>
              <a:ext uri="{FF2B5EF4-FFF2-40B4-BE49-F238E27FC236}">
                <a16:creationId xmlns:a16="http://schemas.microsoft.com/office/drawing/2014/main" id="{7066A960-960D-C544-ABA0-4895FB390A9D}"/>
              </a:ext>
            </a:extLst>
          </p:cNvPr>
          <p:cNvSpPr txBox="1">
            <a:spLocks/>
          </p:cNvSpPr>
          <p:nvPr/>
        </p:nvSpPr>
        <p:spPr>
          <a:xfrm>
            <a:off x="720000" y="451597"/>
            <a:ext cx="7021198"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fr-FR" dirty="0"/>
              <a:t>FINE-TUNE INTERIOR DESIGN AND ATMOSPHERE</a:t>
            </a:r>
          </a:p>
        </p:txBody>
      </p:sp>
      <p:pic>
        <p:nvPicPr>
          <p:cNvPr id="4" name="Image 3">
            <a:extLst>
              <a:ext uri="{FF2B5EF4-FFF2-40B4-BE49-F238E27FC236}">
                <a16:creationId xmlns:a16="http://schemas.microsoft.com/office/drawing/2014/main" id="{D7954A90-2FCC-4240-B6C6-A9898BD80A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6077" y="1184305"/>
            <a:ext cx="2605842" cy="1737463"/>
          </a:xfrm>
          <a:prstGeom prst="rect">
            <a:avLst/>
          </a:prstGeom>
        </p:spPr>
      </p:pic>
      <p:sp>
        <p:nvSpPr>
          <p:cNvPr id="5" name="ZoneTexte 4">
            <a:extLst>
              <a:ext uri="{FF2B5EF4-FFF2-40B4-BE49-F238E27FC236}">
                <a16:creationId xmlns:a16="http://schemas.microsoft.com/office/drawing/2014/main" id="{B0CD020B-CE33-B74B-B25E-596527F394FE}"/>
              </a:ext>
            </a:extLst>
          </p:cNvPr>
          <p:cNvSpPr txBox="1"/>
          <p:nvPr/>
        </p:nvSpPr>
        <p:spPr>
          <a:xfrm>
            <a:off x="711035" y="1638518"/>
            <a:ext cx="4927765" cy="2017155"/>
          </a:xfrm>
          <a:prstGeom prst="rect">
            <a:avLst/>
          </a:prstGeom>
          <a:noFill/>
        </p:spPr>
        <p:txBody>
          <a:bodyPr wrap="square" rtlCol="0">
            <a:spAutoFit/>
          </a:bodyPr>
          <a:lstStyle/>
          <a:p>
            <a:pPr marL="171450" indent="-171450">
              <a:lnSpc>
                <a:spcPct val="110000"/>
              </a:lnSpc>
              <a:buFont typeface="Arial" panose="020B0604020202020204" pitchFamily="34" charset="0"/>
              <a:buChar char="•"/>
            </a:pPr>
            <a:r>
              <a:rPr lang="en-GB" sz="1100" b="1" dirty="0">
                <a:solidFill>
                  <a:schemeClr val="accent1">
                    <a:lumMod val="50000"/>
                  </a:schemeClr>
                </a:solidFill>
                <a:latin typeface="Trebuchet MS" panose="020B0703020202090204" pitchFamily="34" charset="0"/>
              </a:rPr>
              <a:t>Typical gastro-pub features include</a:t>
            </a:r>
            <a:r>
              <a:rPr lang="en-GB" sz="1100" dirty="0">
                <a:solidFill>
                  <a:schemeClr val="accent1">
                    <a:lumMod val="50000"/>
                  </a:schemeClr>
                </a:solidFill>
                <a:latin typeface="Trebuchet MS" panose="020B0703020202090204" pitchFamily="34" charset="0"/>
              </a:rPr>
              <a:t>: comfortable leather sofas, thick wood, industrial materials (brick and metal), references to game hunting, Victorian-style flowers (less modern, not recommended here)</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Fortunately, </a:t>
            </a:r>
            <a:r>
              <a:rPr lang="en-GB" sz="1100" b="1" dirty="0">
                <a:solidFill>
                  <a:schemeClr val="accent1">
                    <a:lumMod val="50000"/>
                  </a:schemeClr>
                </a:solidFill>
                <a:latin typeface="Trebuchet MS" panose="020B0703020202090204" pitchFamily="34" charset="0"/>
              </a:rPr>
              <a:t>Bokan already has much of these elements </a:t>
            </a:r>
            <a:r>
              <a:rPr lang="en-GB" sz="1100" dirty="0">
                <a:solidFill>
                  <a:schemeClr val="accent1">
                    <a:lumMod val="50000"/>
                  </a:schemeClr>
                </a:solidFill>
                <a:latin typeface="Trebuchet MS" panose="020B0703020202090204" pitchFamily="34" charset="0"/>
              </a:rPr>
              <a:t>(see on right): deep seats with cow skin, thick wood tables, brick wall (left wall). It mixes it with a </a:t>
            </a:r>
            <a:r>
              <a:rPr lang="en-GB" sz="1100" b="1" dirty="0">
                <a:solidFill>
                  <a:schemeClr val="accent1">
                    <a:lumMod val="50000"/>
                  </a:schemeClr>
                </a:solidFill>
                <a:latin typeface="Trebuchet MS" panose="020B0703020202090204" pitchFamily="34" charset="0"/>
              </a:rPr>
              <a:t>modern industrial design </a:t>
            </a:r>
            <a:r>
              <a:rPr lang="en-GB" sz="1100" dirty="0">
                <a:solidFill>
                  <a:schemeClr val="accent1">
                    <a:lumMod val="50000"/>
                  </a:schemeClr>
                </a:solidFill>
                <a:latin typeface="Trebuchet MS" panose="020B0703020202090204" pitchFamily="34" charset="0"/>
              </a:rPr>
              <a:t>of metal &amp; glass</a:t>
            </a:r>
          </a:p>
          <a:p>
            <a:pPr marL="171450" indent="-171450">
              <a:lnSpc>
                <a:spcPct val="110000"/>
              </a:lnSpc>
              <a:spcAft>
                <a:spcPts val="600"/>
              </a:spcAft>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576000" lvl="1">
              <a:lnSpc>
                <a:spcPct val="110000"/>
              </a:lnSpc>
            </a:pPr>
            <a:r>
              <a:rPr lang="en-GB" sz="1100" dirty="0">
                <a:solidFill>
                  <a:schemeClr val="accent1">
                    <a:lumMod val="50000"/>
                  </a:schemeClr>
                </a:solidFill>
                <a:latin typeface="Trebuchet MS" panose="020B0703020202090204" pitchFamily="34" charset="0"/>
              </a:rPr>
              <a:t>Pushing further in current direction would give Bokan a strong identity and offer clients a </a:t>
            </a:r>
            <a:r>
              <a:rPr lang="en-GB" sz="1100" b="1" dirty="0">
                <a:solidFill>
                  <a:schemeClr val="accent1">
                    <a:lumMod val="50000"/>
                  </a:schemeClr>
                </a:solidFill>
                <a:latin typeface="Trebuchet MS" panose="020B0703020202090204" pitchFamily="34" charset="0"/>
              </a:rPr>
              <a:t>contemporary pub experience</a:t>
            </a:r>
            <a:endParaRPr lang="en-GB" sz="1100" dirty="0">
              <a:solidFill>
                <a:schemeClr val="accent1">
                  <a:lumMod val="50000"/>
                </a:schemeClr>
              </a:solidFill>
              <a:latin typeface="Trebuchet MS" panose="020B0703020202090204" pitchFamily="34" charset="0"/>
            </a:endParaRPr>
          </a:p>
        </p:txBody>
      </p:sp>
      <p:pic>
        <p:nvPicPr>
          <p:cNvPr id="6" name="Image 5">
            <a:extLst>
              <a:ext uri="{FF2B5EF4-FFF2-40B4-BE49-F238E27FC236}">
                <a16:creationId xmlns:a16="http://schemas.microsoft.com/office/drawing/2014/main" id="{44E90B15-2A0A-0E4B-9A46-6949B8181B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96077" y="3166230"/>
            <a:ext cx="2605841" cy="1737463"/>
          </a:xfrm>
          <a:prstGeom prst="rect">
            <a:avLst/>
          </a:prstGeom>
        </p:spPr>
      </p:pic>
      <p:sp>
        <p:nvSpPr>
          <p:cNvPr id="7" name="ZoneTexte 6">
            <a:extLst>
              <a:ext uri="{FF2B5EF4-FFF2-40B4-BE49-F238E27FC236}">
                <a16:creationId xmlns:a16="http://schemas.microsoft.com/office/drawing/2014/main" id="{1EE4D6E1-0492-4349-A61B-A39FB291F9ED}"/>
              </a:ext>
            </a:extLst>
          </p:cNvPr>
          <p:cNvSpPr txBox="1"/>
          <p:nvPr/>
        </p:nvSpPr>
        <p:spPr>
          <a:xfrm>
            <a:off x="6173469" y="2931180"/>
            <a:ext cx="2340705" cy="215444"/>
          </a:xfrm>
          <a:prstGeom prst="rect">
            <a:avLst/>
          </a:prstGeom>
          <a:noFill/>
        </p:spPr>
        <p:txBody>
          <a:bodyPr wrap="none" rtlCol="0">
            <a:spAutoFit/>
          </a:bodyPr>
          <a:lstStyle/>
          <a:p>
            <a:r>
              <a:rPr lang="en-GB" sz="800" i="1" dirty="0">
                <a:latin typeface="Trebuchet MS" panose="020B0703020202090204" pitchFamily="34" charset="0"/>
              </a:rPr>
              <a:t>Bokan 37 (top) and Culpeper, London (bottom)</a:t>
            </a:r>
          </a:p>
        </p:txBody>
      </p:sp>
      <p:sp>
        <p:nvSpPr>
          <p:cNvPr id="10" name="Flèche vers la droite 9">
            <a:extLst>
              <a:ext uri="{FF2B5EF4-FFF2-40B4-BE49-F238E27FC236}">
                <a16:creationId xmlns:a16="http://schemas.microsoft.com/office/drawing/2014/main" id="{080909CB-D3C2-A34F-801F-1B71AC669503}"/>
              </a:ext>
            </a:extLst>
          </p:cNvPr>
          <p:cNvSpPr/>
          <p:nvPr/>
        </p:nvSpPr>
        <p:spPr>
          <a:xfrm>
            <a:off x="997742" y="3283318"/>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B24D58F2-9FC2-264D-875F-199EE93C344B}"/>
              </a:ext>
            </a:extLst>
          </p:cNvPr>
          <p:cNvSpPr/>
          <p:nvPr/>
        </p:nvSpPr>
        <p:spPr>
          <a:xfrm>
            <a:off x="969502" y="3967632"/>
            <a:ext cx="4572000" cy="789832"/>
          </a:xfrm>
          <a:prstGeom prst="rect">
            <a:avLst/>
          </a:prstGeom>
        </p:spPr>
        <p:txBody>
          <a:bodyPr wrap="square">
            <a:spAutoFit/>
          </a:bodyPr>
          <a:lstStyle/>
          <a:p>
            <a:pPr lvl="0">
              <a:lnSpc>
                <a:spcPct val="110000"/>
              </a:lnSpc>
            </a:pPr>
            <a:r>
              <a:rPr lang="en-GB" sz="1020" i="1" dirty="0">
                <a:solidFill>
                  <a:srgbClr val="363636">
                    <a:lumMod val="50000"/>
                  </a:srgbClr>
                </a:solidFill>
                <a:latin typeface="Trebuchet MS" panose="020B0703020202090204" pitchFamily="34" charset="0"/>
              </a:rPr>
              <a:t>Our main inspiration for decoration is the </a:t>
            </a:r>
            <a:r>
              <a:rPr lang="en-GB" sz="1020" b="1" i="1" dirty="0">
                <a:solidFill>
                  <a:srgbClr val="363636">
                    <a:lumMod val="50000"/>
                  </a:srgbClr>
                </a:solidFill>
                <a:latin typeface="Trebuchet MS" panose="020B0703020202090204" pitchFamily="34" charset="0"/>
              </a:rPr>
              <a:t>Culpeper</a:t>
            </a:r>
            <a:r>
              <a:rPr lang="en-GB" sz="1020" i="1" dirty="0">
                <a:solidFill>
                  <a:srgbClr val="363636">
                    <a:lumMod val="50000"/>
                  </a:srgbClr>
                </a:solidFill>
                <a:latin typeface="Trebuchet MS" panose="020B0703020202090204" pitchFamily="34" charset="0"/>
              </a:rPr>
              <a:t>, one of the most renowned gastronomic pubs in London (see on right), with similar industrial fittings (glass and metal), a little more green features </a:t>
            </a:r>
          </a:p>
          <a:p>
            <a:pPr lvl="0">
              <a:lnSpc>
                <a:spcPct val="110000"/>
              </a:lnSpc>
            </a:pPr>
            <a:r>
              <a:rPr lang="en-GB" sz="1020" i="1" dirty="0">
                <a:solidFill>
                  <a:srgbClr val="363636">
                    <a:lumMod val="50000"/>
                  </a:srgbClr>
                </a:solidFill>
                <a:latin typeface="Trebuchet MS" panose="020B0703020202090204" pitchFamily="34" charset="0"/>
              </a:rPr>
              <a:t>(climber plants), and a daily-changing menu of modern British dishes</a:t>
            </a:r>
          </a:p>
        </p:txBody>
      </p:sp>
    </p:spTree>
    <p:extLst>
      <p:ext uri="{BB962C8B-B14F-4D97-AF65-F5344CB8AC3E}">
        <p14:creationId xmlns:p14="http://schemas.microsoft.com/office/powerpoint/2010/main" val="139236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4" name="Image 3">
            <a:extLst>
              <a:ext uri="{FF2B5EF4-FFF2-40B4-BE49-F238E27FC236}">
                <a16:creationId xmlns:a16="http://schemas.microsoft.com/office/drawing/2014/main" id="{3FBC6D78-D2D8-2F4A-9E61-407A8BBDD362}"/>
              </a:ext>
            </a:extLst>
          </p:cNvPr>
          <p:cNvPicPr>
            <a:picLocks noChangeAspect="1"/>
          </p:cNvPicPr>
          <p:nvPr/>
        </p:nvPicPr>
        <p:blipFill>
          <a:blip r:embed="rId3"/>
          <a:stretch>
            <a:fillRect/>
          </a:stretch>
        </p:blipFill>
        <p:spPr>
          <a:xfrm>
            <a:off x="5347790" y="807155"/>
            <a:ext cx="2984500" cy="3886200"/>
          </a:xfrm>
          <a:prstGeom prst="rect">
            <a:avLst/>
          </a:prstGeom>
        </p:spPr>
      </p:pic>
      <p:sp>
        <p:nvSpPr>
          <p:cNvPr id="387" name="Google Shape;387;p38"/>
          <p:cNvSpPr txBox="1">
            <a:spLocks noGrp="1"/>
          </p:cNvSpPr>
          <p:nvPr>
            <p:ph type="ctrTitle"/>
          </p:nvPr>
        </p:nvSpPr>
        <p:spPr>
          <a:xfrm>
            <a:off x="719999" y="453543"/>
            <a:ext cx="438268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BUILD A NEW MENU – Prototype</a:t>
            </a:r>
          </a:p>
        </p:txBody>
      </p:sp>
      <p:sp>
        <p:nvSpPr>
          <p:cNvPr id="6" name="ZoneTexte 5">
            <a:extLst>
              <a:ext uri="{FF2B5EF4-FFF2-40B4-BE49-F238E27FC236}">
                <a16:creationId xmlns:a16="http://schemas.microsoft.com/office/drawing/2014/main" id="{8104BA1A-CAA4-624E-8EF4-2BB8827C6BB9}"/>
              </a:ext>
            </a:extLst>
          </p:cNvPr>
          <p:cNvSpPr txBox="1"/>
          <p:nvPr/>
        </p:nvSpPr>
        <p:spPr>
          <a:xfrm>
            <a:off x="719999" y="1666177"/>
            <a:ext cx="4290969" cy="2871235"/>
          </a:xfrm>
          <a:prstGeom prst="rect">
            <a:avLst/>
          </a:prstGeom>
          <a:noFill/>
        </p:spPr>
        <p:txBody>
          <a:bodyPr wrap="square" rtlCol="0">
            <a:spAutoFit/>
          </a:bodyPr>
          <a:lstStyle/>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Our new menu prototype includes </a:t>
            </a:r>
            <a:r>
              <a:rPr lang="en-GB" sz="1100" b="1" dirty="0">
                <a:solidFill>
                  <a:schemeClr val="accent1">
                    <a:lumMod val="50000"/>
                  </a:schemeClr>
                </a:solidFill>
                <a:latin typeface="Trebuchet MS" panose="020B0703020202090204" pitchFamily="34" charset="0"/>
              </a:rPr>
              <a:t>typical British / pub cuisine </a:t>
            </a:r>
            <a:r>
              <a:rPr lang="en-GB" sz="1100" dirty="0">
                <a:solidFill>
                  <a:schemeClr val="accent1">
                    <a:lumMod val="50000"/>
                  </a:schemeClr>
                </a:solidFill>
                <a:latin typeface="Trebuchet MS" panose="020B0703020202090204" pitchFamily="34" charset="0"/>
              </a:rPr>
              <a:t>(red bliss potatoes, chocolate marble…)</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It also includes </a:t>
            </a:r>
            <a:r>
              <a:rPr lang="en-GB" sz="1100" b="1" dirty="0">
                <a:solidFill>
                  <a:schemeClr val="accent1">
                    <a:lumMod val="50000"/>
                  </a:schemeClr>
                </a:solidFill>
                <a:latin typeface="Trebuchet MS" panose="020B0703020202090204" pitchFamily="34" charset="0"/>
              </a:rPr>
              <a:t>food that can be locally sourced </a:t>
            </a:r>
            <a:r>
              <a:rPr lang="en-GB" sz="1100" dirty="0">
                <a:solidFill>
                  <a:schemeClr val="accent1">
                    <a:lumMod val="50000"/>
                  </a:schemeClr>
                </a:solidFill>
                <a:latin typeface="Trebuchet MS" panose="020B0703020202090204" pitchFamily="34" charset="0"/>
              </a:rPr>
              <a:t>(organic chicken, market vegetables…) and </a:t>
            </a:r>
            <a:r>
              <a:rPr lang="en-GB" sz="1100" b="1" dirty="0">
                <a:solidFill>
                  <a:schemeClr val="accent1">
                    <a:lumMod val="50000"/>
                  </a:schemeClr>
                </a:solidFill>
                <a:latin typeface="Trebuchet MS" panose="020B0703020202090204" pitchFamily="34" charset="0"/>
              </a:rPr>
              <a:t>seasonally changed</a:t>
            </a:r>
            <a:r>
              <a:rPr lang="en-GB" sz="1100" dirty="0">
                <a:solidFill>
                  <a:schemeClr val="accent1">
                    <a:lumMod val="50000"/>
                  </a:schemeClr>
                </a:solidFill>
                <a:latin typeface="Trebuchet MS" panose="020B0703020202090204" pitchFamily="34" charset="0"/>
              </a:rPr>
              <a:t>. Bokan can </a:t>
            </a:r>
            <a:r>
              <a:rPr lang="en-GB" sz="1100" b="1" dirty="0">
                <a:solidFill>
                  <a:schemeClr val="accent1">
                    <a:lumMod val="50000"/>
                  </a:schemeClr>
                </a:solidFill>
                <a:latin typeface="Trebuchet MS" panose="020B0703020202090204" pitchFamily="34" charset="0"/>
              </a:rPr>
              <a:t>keep its current ‘UK sourcing’ </a:t>
            </a:r>
            <a:r>
              <a:rPr lang="en-GB" sz="1100" dirty="0">
                <a:solidFill>
                  <a:schemeClr val="accent1">
                    <a:lumMod val="50000"/>
                  </a:schemeClr>
                </a:solidFill>
                <a:latin typeface="Trebuchet MS" panose="020B0703020202090204" pitchFamily="34" charset="0"/>
              </a:rPr>
              <a:t>engagement and existing supply channels, which </a:t>
            </a:r>
            <a:r>
              <a:rPr lang="en-GB" sz="1100" b="1" dirty="0">
                <a:solidFill>
                  <a:schemeClr val="accent1">
                    <a:lumMod val="50000"/>
                  </a:schemeClr>
                </a:solidFill>
                <a:latin typeface="Trebuchet MS" panose="020B0703020202090204" pitchFamily="34" charset="0"/>
              </a:rPr>
              <a:t>reduces transformation costs</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Along with menu changes, we recommend Bokan to apply a ≈ </a:t>
            </a:r>
            <a:r>
              <a:rPr lang="en-GB" sz="1100" b="1" dirty="0">
                <a:solidFill>
                  <a:schemeClr val="accent1">
                    <a:lumMod val="50000"/>
                  </a:schemeClr>
                </a:solidFill>
                <a:latin typeface="Trebuchet MS" panose="020B0703020202090204" pitchFamily="34" charset="0"/>
              </a:rPr>
              <a:t>+10% price increase on dinner prices </a:t>
            </a:r>
            <a:r>
              <a:rPr lang="en-GB" sz="1100" dirty="0">
                <a:solidFill>
                  <a:schemeClr val="accent1">
                    <a:lumMod val="50000"/>
                  </a:schemeClr>
                </a:solidFill>
                <a:latin typeface="Trebuchet MS" panose="020B0703020202090204" pitchFamily="34" charset="0"/>
              </a:rPr>
              <a:t>(see revenue estimation in next section)</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The sleek menu </a:t>
            </a:r>
            <a:r>
              <a:rPr lang="en-GB" sz="1100" b="1" dirty="0">
                <a:solidFill>
                  <a:schemeClr val="accent1">
                    <a:lumMod val="50000"/>
                  </a:schemeClr>
                </a:solidFill>
                <a:latin typeface="Trebuchet MS" panose="020B0703020202090204" pitchFamily="34" charset="0"/>
              </a:rPr>
              <a:t>design</a:t>
            </a:r>
            <a:r>
              <a:rPr lang="en-GB" sz="1100" dirty="0">
                <a:solidFill>
                  <a:schemeClr val="accent1">
                    <a:lumMod val="50000"/>
                  </a:schemeClr>
                </a:solidFill>
                <a:latin typeface="Trebuchet MS" panose="020B0703020202090204" pitchFamily="34" charset="0"/>
              </a:rPr>
              <a:t> (indicative – to be reviewed by a creative agency) remains coherent with Bokan’s </a:t>
            </a:r>
            <a:r>
              <a:rPr lang="en-GB" sz="1100" b="1" dirty="0">
                <a:solidFill>
                  <a:schemeClr val="accent1">
                    <a:lumMod val="50000"/>
                  </a:schemeClr>
                </a:solidFill>
                <a:latin typeface="Trebuchet MS" panose="020B0703020202090204" pitchFamily="34" charset="0"/>
              </a:rPr>
              <a:t>authentic but contemporary atmosphere</a:t>
            </a:r>
          </a:p>
        </p:txBody>
      </p:sp>
    </p:spTree>
    <p:extLst>
      <p:ext uri="{BB962C8B-B14F-4D97-AF65-F5344CB8AC3E}">
        <p14:creationId xmlns:p14="http://schemas.microsoft.com/office/powerpoint/2010/main" val="3366490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6" name="Google Shape;202;p31">
            <a:extLst>
              <a:ext uri="{FF2B5EF4-FFF2-40B4-BE49-F238E27FC236}">
                <a16:creationId xmlns:a16="http://schemas.microsoft.com/office/drawing/2014/main" id="{40D3A2DE-F6F4-074A-8426-56F33691A24F}"/>
              </a:ext>
            </a:extLst>
          </p:cNvPr>
          <p:cNvSpPr txBox="1">
            <a:spLocks/>
          </p:cNvSpPr>
          <p:nvPr/>
        </p:nvSpPr>
        <p:spPr>
          <a:xfrm>
            <a:off x="720000" y="451597"/>
            <a:ext cx="6872786"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fr-FR" dirty="0"/>
              <a:t>LAUNCH A NEW MARKETING &amp; ONLINE STRATEGY</a:t>
            </a:r>
          </a:p>
        </p:txBody>
      </p:sp>
      <p:pic>
        <p:nvPicPr>
          <p:cNvPr id="9" name="Google Shape;293;p33">
            <a:extLst>
              <a:ext uri="{FF2B5EF4-FFF2-40B4-BE49-F238E27FC236}">
                <a16:creationId xmlns:a16="http://schemas.microsoft.com/office/drawing/2014/main" id="{8CA2706E-033E-0F41-97D3-53EF558BF303}"/>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728965" y="1699663"/>
            <a:ext cx="1959618" cy="2119302"/>
          </a:xfrm>
          <a:prstGeom prst="rect">
            <a:avLst/>
          </a:prstGeom>
          <a:noFill/>
          <a:ln>
            <a:noFill/>
          </a:ln>
        </p:spPr>
      </p:pic>
      <p:grpSp>
        <p:nvGrpSpPr>
          <p:cNvPr id="11" name="Groupe 10">
            <a:extLst>
              <a:ext uri="{FF2B5EF4-FFF2-40B4-BE49-F238E27FC236}">
                <a16:creationId xmlns:a16="http://schemas.microsoft.com/office/drawing/2014/main" id="{BA21091D-8067-FD4B-97A1-D8D74F718CBD}"/>
              </a:ext>
            </a:extLst>
          </p:cNvPr>
          <p:cNvGrpSpPr/>
          <p:nvPr/>
        </p:nvGrpSpPr>
        <p:grpSpPr>
          <a:xfrm>
            <a:off x="493220" y="4230014"/>
            <a:ext cx="8171654" cy="594000"/>
            <a:chOff x="531223" y="4441628"/>
            <a:chExt cx="8171654" cy="594000"/>
          </a:xfrm>
        </p:grpSpPr>
        <p:grpSp>
          <p:nvGrpSpPr>
            <p:cNvPr id="12" name="Groupe 11">
              <a:extLst>
                <a:ext uri="{FF2B5EF4-FFF2-40B4-BE49-F238E27FC236}">
                  <a16:creationId xmlns:a16="http://schemas.microsoft.com/office/drawing/2014/main" id="{09A5F635-7C7C-F345-A54B-5E58449D526E}"/>
                </a:ext>
              </a:extLst>
            </p:cNvPr>
            <p:cNvGrpSpPr/>
            <p:nvPr/>
          </p:nvGrpSpPr>
          <p:grpSpPr>
            <a:xfrm>
              <a:off x="668193" y="4512022"/>
              <a:ext cx="8034684" cy="446276"/>
              <a:chOff x="520142" y="4616527"/>
              <a:chExt cx="8034684" cy="446276"/>
            </a:xfrm>
          </p:grpSpPr>
          <p:sp>
            <p:nvSpPr>
              <p:cNvPr id="14" name="Flèche vers la droite 13">
                <a:extLst>
                  <a:ext uri="{FF2B5EF4-FFF2-40B4-BE49-F238E27FC236}">
                    <a16:creationId xmlns:a16="http://schemas.microsoft.com/office/drawing/2014/main" id="{2B5D5A4C-2BB5-484E-A7BD-9A35F8181314}"/>
                  </a:ext>
                </a:extLst>
              </p:cNvPr>
              <p:cNvSpPr/>
              <p:nvPr/>
            </p:nvSpPr>
            <p:spPr>
              <a:xfrm>
                <a:off x="520142" y="4693130"/>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ZoneTexte 14">
                <a:extLst>
                  <a:ext uri="{FF2B5EF4-FFF2-40B4-BE49-F238E27FC236}">
                    <a16:creationId xmlns:a16="http://schemas.microsoft.com/office/drawing/2014/main" id="{63124F70-840B-4E4E-983D-E86DCF641DC6}"/>
                  </a:ext>
                </a:extLst>
              </p:cNvPr>
              <p:cNvSpPr txBox="1"/>
              <p:nvPr/>
            </p:nvSpPr>
            <p:spPr>
              <a:xfrm>
                <a:off x="836021" y="4616527"/>
                <a:ext cx="7718805" cy="446276"/>
              </a:xfrm>
              <a:prstGeom prst="rect">
                <a:avLst/>
              </a:prstGeom>
              <a:noFill/>
            </p:spPr>
            <p:txBody>
              <a:bodyPr wrap="square" rtlCol="0">
                <a:spAutoFit/>
              </a:bodyPr>
              <a:lstStyle/>
              <a:p>
                <a:r>
                  <a:rPr lang="en-GB" sz="1150" i="1" dirty="0">
                    <a:latin typeface="Trebuchet MS" panose="020B0703020202090204" pitchFamily="34" charset="0"/>
                  </a:rPr>
                  <a:t>Bokan has all what’s needed to reinvent the high-end British pub and become a reference restaurant in London. </a:t>
                </a:r>
                <a:r>
                  <a:rPr lang="en-GB" sz="1150" i="1" spc="-10" dirty="0">
                    <a:latin typeface="Trebuchet MS" panose="020B0703020202090204" pitchFamily="34" charset="0"/>
                  </a:rPr>
                  <a:t>In the next (and last) section, we estimate revenue post-rebranding, rebranding costs and breakeven, and key KPIs.</a:t>
                </a:r>
              </a:p>
            </p:txBody>
          </p:sp>
        </p:grpSp>
        <p:sp>
          <p:nvSpPr>
            <p:cNvPr id="13" name="Rectangle 12">
              <a:extLst>
                <a:ext uri="{FF2B5EF4-FFF2-40B4-BE49-F238E27FC236}">
                  <a16:creationId xmlns:a16="http://schemas.microsoft.com/office/drawing/2014/main" id="{4D6FF0E7-867F-5A49-BD26-9B1FD62CC83F}"/>
                </a:ext>
              </a:extLst>
            </p:cNvPr>
            <p:cNvSpPr/>
            <p:nvPr/>
          </p:nvSpPr>
          <p:spPr>
            <a:xfrm>
              <a:off x="531223" y="4441628"/>
              <a:ext cx="8171654" cy="594000"/>
            </a:xfrm>
            <a:prstGeom prst="rect">
              <a:avLst/>
            </a:prstGeom>
            <a:noFill/>
            <a:ln w="19050">
              <a:solidFill>
                <a:srgbClr val="EC8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ZoneTexte 15">
            <a:extLst>
              <a:ext uri="{FF2B5EF4-FFF2-40B4-BE49-F238E27FC236}">
                <a16:creationId xmlns:a16="http://schemas.microsoft.com/office/drawing/2014/main" id="{10A31129-FD60-1E4C-981F-C74B6179C2CC}"/>
              </a:ext>
            </a:extLst>
          </p:cNvPr>
          <p:cNvSpPr txBox="1"/>
          <p:nvPr/>
        </p:nvSpPr>
        <p:spPr>
          <a:xfrm>
            <a:off x="2985245" y="1716833"/>
            <a:ext cx="5758744" cy="2126416"/>
          </a:xfrm>
          <a:prstGeom prst="rect">
            <a:avLst/>
          </a:prstGeom>
          <a:noFill/>
        </p:spPr>
        <p:txBody>
          <a:bodyPr wrap="square" rtlCol="0">
            <a:spAutoFit/>
          </a:bodyPr>
          <a:lstStyle/>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Bokan is behind competitors regarding presence on </a:t>
            </a:r>
            <a:r>
              <a:rPr lang="en-GB" sz="1100" b="1" dirty="0">
                <a:solidFill>
                  <a:schemeClr val="accent1">
                    <a:lumMod val="50000"/>
                  </a:schemeClr>
                </a:solidFill>
                <a:latin typeface="Trebuchet MS" panose="020B0703020202090204" pitchFamily="34" charset="0"/>
              </a:rPr>
              <a:t>Instagram </a:t>
            </a:r>
            <a:r>
              <a:rPr lang="en-GB" sz="1100" dirty="0">
                <a:solidFill>
                  <a:schemeClr val="accent1">
                    <a:lumMod val="50000"/>
                  </a:schemeClr>
                </a:solidFill>
                <a:latin typeface="Trebuchet MS" panose="020B0703020202090204" pitchFamily="34" charset="0"/>
              </a:rPr>
              <a:t>(cf. marketing analysis in the 1</a:t>
            </a:r>
            <a:r>
              <a:rPr lang="en-GB" sz="1100" baseline="30000" dirty="0">
                <a:solidFill>
                  <a:schemeClr val="accent1">
                    <a:lumMod val="50000"/>
                  </a:schemeClr>
                </a:solidFill>
                <a:latin typeface="Trebuchet MS" panose="020B0703020202090204" pitchFamily="34" charset="0"/>
              </a:rPr>
              <a:t>st</a:t>
            </a:r>
            <a:r>
              <a:rPr lang="en-GB" sz="1100" dirty="0">
                <a:solidFill>
                  <a:schemeClr val="accent1">
                    <a:lumMod val="50000"/>
                  </a:schemeClr>
                </a:solidFill>
                <a:latin typeface="Trebuchet MS" panose="020B0703020202090204" pitchFamily="34" charset="0"/>
              </a:rPr>
              <a:t> section), which is increasingly important to drive </a:t>
            </a:r>
            <a:r>
              <a:rPr lang="en-GB" sz="1100" b="1" dirty="0">
                <a:solidFill>
                  <a:schemeClr val="accent1">
                    <a:lumMod val="50000"/>
                  </a:schemeClr>
                </a:solidFill>
                <a:latin typeface="Trebuchet MS" panose="020B0703020202090204" pitchFamily="34" charset="0"/>
              </a:rPr>
              <a:t>new customers</a:t>
            </a:r>
          </a:p>
          <a:p>
            <a:pPr>
              <a:lnSpc>
                <a:spcPct val="110000"/>
              </a:lnSpc>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The user experience on Bokan’s website is </a:t>
            </a:r>
            <a:r>
              <a:rPr lang="en-GB" sz="1100" b="1" dirty="0">
                <a:solidFill>
                  <a:schemeClr val="accent1">
                    <a:lumMod val="50000"/>
                  </a:schemeClr>
                </a:solidFill>
                <a:latin typeface="Trebuchet MS" panose="020B0703020202090204" pitchFamily="34" charset="0"/>
              </a:rPr>
              <a:t>less fluid </a:t>
            </a:r>
            <a:r>
              <a:rPr lang="en-GB" sz="1100" dirty="0">
                <a:solidFill>
                  <a:schemeClr val="accent1">
                    <a:lumMod val="50000"/>
                  </a:schemeClr>
                </a:solidFill>
                <a:latin typeface="Trebuchet MS" panose="020B0703020202090204" pitchFamily="34" charset="0"/>
              </a:rPr>
              <a:t>than main competitors, with several clicks required just to find the menu</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A </a:t>
            </a:r>
            <a:r>
              <a:rPr lang="en-GB" sz="1100" b="1" dirty="0">
                <a:solidFill>
                  <a:schemeClr val="accent1">
                    <a:lumMod val="50000"/>
                  </a:schemeClr>
                </a:solidFill>
                <a:latin typeface="Trebuchet MS" panose="020B0703020202090204" pitchFamily="34" charset="0"/>
              </a:rPr>
              <a:t>marketing campaign</a:t>
            </a:r>
            <a:r>
              <a:rPr lang="en-GB" sz="1100" dirty="0">
                <a:solidFill>
                  <a:schemeClr val="accent1">
                    <a:lumMod val="50000"/>
                  </a:schemeClr>
                </a:solidFill>
                <a:latin typeface="Trebuchet MS" panose="020B0703020202090204" pitchFamily="34" charset="0"/>
              </a:rPr>
              <a:t>, both print (specialized magazines) and online (social media), will be required to broadcast Bokan’s new brand image and attract new customers</a:t>
            </a:r>
          </a:p>
          <a:p>
            <a:pPr marL="171450" indent="-171450">
              <a:lnSpc>
                <a:spcPct val="110000"/>
              </a:lnSpc>
              <a:buFont typeface="Arial" panose="020B0604020202020204" pitchFamily="34" charset="0"/>
              <a:buChar char="•"/>
            </a:pPr>
            <a:endParaRPr lang="en-GB" sz="1100" dirty="0">
              <a:solidFill>
                <a:schemeClr val="accent1">
                  <a:lumMod val="50000"/>
                </a:schemeClr>
              </a:solidFill>
              <a:latin typeface="Trebuchet MS" panose="020B0703020202090204" pitchFamily="34" charset="0"/>
            </a:endParaRPr>
          </a:p>
          <a:p>
            <a:pPr marL="171450" indent="-171450">
              <a:lnSpc>
                <a:spcPct val="110000"/>
              </a:lnSpc>
              <a:buFont typeface="Arial" panose="020B0604020202020204" pitchFamily="34" charset="0"/>
              <a:buChar char="•"/>
            </a:pPr>
            <a:r>
              <a:rPr lang="en-GB" sz="1100" dirty="0">
                <a:solidFill>
                  <a:schemeClr val="accent1">
                    <a:lumMod val="50000"/>
                  </a:schemeClr>
                </a:solidFill>
                <a:latin typeface="Trebuchet MS" panose="020B0703020202090204" pitchFamily="34" charset="0"/>
              </a:rPr>
              <a:t>A </a:t>
            </a:r>
            <a:r>
              <a:rPr lang="en-GB" sz="1100" b="1" dirty="0">
                <a:solidFill>
                  <a:schemeClr val="accent1">
                    <a:lumMod val="50000"/>
                  </a:schemeClr>
                </a:solidFill>
                <a:latin typeface="Trebuchet MS" panose="020B0703020202090204" pitchFamily="34" charset="0"/>
              </a:rPr>
              <a:t>creative agency </a:t>
            </a:r>
            <a:r>
              <a:rPr lang="en-GB" sz="1100" dirty="0">
                <a:solidFill>
                  <a:schemeClr val="accent1">
                    <a:lumMod val="50000"/>
                  </a:schemeClr>
                </a:solidFill>
                <a:latin typeface="Trebuchet MS" panose="020B0703020202090204" pitchFamily="34" charset="0"/>
              </a:rPr>
              <a:t>will also be required to redesign the website, visual identity, menu and print material according to the new brand orientation</a:t>
            </a:r>
          </a:p>
        </p:txBody>
      </p:sp>
    </p:spTree>
    <p:extLst>
      <p:ext uri="{BB962C8B-B14F-4D97-AF65-F5344CB8AC3E}">
        <p14:creationId xmlns:p14="http://schemas.microsoft.com/office/powerpoint/2010/main" val="69131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194"/>
        <p:cNvGrpSpPr/>
        <p:nvPr/>
      </p:nvGrpSpPr>
      <p:grpSpPr>
        <a:xfrm>
          <a:off x="0" y="0"/>
          <a:ext cx="0" cy="0"/>
          <a:chOff x="0" y="0"/>
          <a:chExt cx="0" cy="0"/>
        </a:xfrm>
      </p:grpSpPr>
      <p:sp>
        <p:nvSpPr>
          <p:cNvPr id="2" name="Google Shape;179;p28">
            <a:extLst>
              <a:ext uri="{FF2B5EF4-FFF2-40B4-BE49-F238E27FC236}">
                <a16:creationId xmlns:a16="http://schemas.microsoft.com/office/drawing/2014/main" id="{B2950C11-0B2D-2446-AF52-4202A3DC3781}"/>
              </a:ext>
            </a:extLst>
          </p:cNvPr>
          <p:cNvSpPr txBox="1">
            <a:spLocks noGrp="1"/>
          </p:cNvSpPr>
          <p:nvPr/>
        </p:nvSpPr>
        <p:spPr>
          <a:xfrm>
            <a:off x="1214993" y="1592418"/>
            <a:ext cx="1886400" cy="109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9600"/>
              <a:buFont typeface="Reem Kufi"/>
              <a:buNone/>
              <a:defRPr sz="7200" b="1" i="0" u="none" strike="noStrike" cap="none">
                <a:solidFill>
                  <a:srgbClr val="2F2F2F"/>
                </a:solidFill>
                <a:latin typeface="Reem Kufi"/>
                <a:ea typeface="Reem Kufi"/>
                <a:cs typeface="Reem Kufi"/>
                <a:sym typeface="Reem Kufi"/>
              </a:defRPr>
            </a:lvl1pPr>
            <a:lvl2pPr marR="0" lvl="1"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2F2F2F"/>
              </a:buClr>
              <a:buSzPts val="9600"/>
              <a:buFont typeface="Reem Kufi"/>
              <a:buNone/>
              <a:tabLst/>
              <a:defRPr/>
            </a:pPr>
            <a:r>
              <a:rPr kumimoji="0" lang="en" sz="7200" b="1" i="0" u="none" strike="noStrike" kern="0" cap="none" spc="0" normalizeH="0" baseline="0" noProof="0" dirty="0">
                <a:ln>
                  <a:noFill/>
                </a:ln>
                <a:solidFill>
                  <a:srgbClr val="F3F3F3"/>
                </a:solidFill>
                <a:effectLst/>
                <a:uLnTx/>
                <a:uFillTx/>
                <a:latin typeface="Reem Kufi"/>
                <a:cs typeface="Reem Kufi"/>
                <a:sym typeface="Reem Kufi"/>
              </a:rPr>
              <a:t>04</a:t>
            </a:r>
            <a:endParaRPr kumimoji="0" sz="7200" b="1" i="0" u="none" strike="noStrike" kern="0" cap="none" spc="0" normalizeH="0" baseline="0" noProof="0" dirty="0">
              <a:ln>
                <a:noFill/>
              </a:ln>
              <a:solidFill>
                <a:srgbClr val="F3F3F3"/>
              </a:solidFill>
              <a:effectLst/>
              <a:uLnTx/>
              <a:uFillTx/>
              <a:latin typeface="Reem Kufi"/>
              <a:cs typeface="Reem Kufi"/>
              <a:sym typeface="Reem Kufi"/>
            </a:endParaRPr>
          </a:p>
        </p:txBody>
      </p:sp>
      <p:sp>
        <p:nvSpPr>
          <p:cNvPr id="3" name="Google Shape;180;p28">
            <a:extLst>
              <a:ext uri="{FF2B5EF4-FFF2-40B4-BE49-F238E27FC236}">
                <a16:creationId xmlns:a16="http://schemas.microsoft.com/office/drawing/2014/main" id="{B2FC4A27-38CF-5944-86F5-89230693D824}"/>
              </a:ext>
            </a:extLst>
          </p:cNvPr>
          <p:cNvSpPr txBox="1">
            <a:spLocks noGrp="1"/>
          </p:cNvSpPr>
          <p:nvPr/>
        </p:nvSpPr>
        <p:spPr>
          <a:xfrm>
            <a:off x="138794" y="2562512"/>
            <a:ext cx="29626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2400" b="1" i="0" u="none" strike="noStrike" kern="0" cap="none" spc="0" normalizeH="0" baseline="0" noProof="0" dirty="0">
                <a:ln>
                  <a:noFill/>
                </a:ln>
                <a:solidFill>
                  <a:srgbClr val="F3F3F3"/>
                </a:solidFill>
                <a:effectLst/>
                <a:uLnTx/>
                <a:uFillTx/>
                <a:latin typeface="Reem Kufi"/>
                <a:cs typeface="Reem Kufi"/>
                <a:sym typeface="Reem Kufi"/>
              </a:rPr>
              <a:t>AFTER THE REBRANDING</a:t>
            </a:r>
            <a:endParaRPr kumimoji="0" sz="2400" b="1" i="0" u="none" strike="noStrike" kern="0" cap="none" spc="0" normalizeH="0" baseline="0" noProof="0" dirty="0">
              <a:ln>
                <a:noFill/>
              </a:ln>
              <a:solidFill>
                <a:srgbClr val="F3F3F3"/>
              </a:solidFill>
              <a:effectLst/>
              <a:uLnTx/>
              <a:uFillTx/>
              <a:latin typeface="Reem Kufi"/>
              <a:cs typeface="Reem Kufi"/>
              <a:sym typeface="Reem Kufi"/>
            </a:endParaRPr>
          </a:p>
        </p:txBody>
      </p:sp>
      <p:cxnSp>
        <p:nvCxnSpPr>
          <p:cNvPr id="4" name="Google Shape;182;p28">
            <a:extLst>
              <a:ext uri="{FF2B5EF4-FFF2-40B4-BE49-F238E27FC236}">
                <a16:creationId xmlns:a16="http://schemas.microsoft.com/office/drawing/2014/main" id="{EA27A8A0-5BF5-A249-93EE-63017C424992}"/>
              </a:ext>
            </a:extLst>
          </p:cNvPr>
          <p:cNvCxnSpPr/>
          <p:nvPr/>
        </p:nvCxnSpPr>
        <p:spPr>
          <a:xfrm>
            <a:off x="2053518" y="1462624"/>
            <a:ext cx="3340800" cy="0"/>
          </a:xfrm>
          <a:prstGeom prst="straightConnector1">
            <a:avLst/>
          </a:prstGeom>
          <a:noFill/>
          <a:ln w="28575" cap="flat" cmpd="sng">
            <a:solidFill>
              <a:srgbClr val="F3F3F3"/>
            </a:solidFill>
            <a:prstDash val="solid"/>
            <a:round/>
            <a:headEnd type="none" w="med" len="med"/>
            <a:tailEnd type="none" w="med" len="med"/>
          </a:ln>
        </p:spPr>
      </p:cxnSp>
      <p:sp>
        <p:nvSpPr>
          <p:cNvPr id="6" name="ZoneTexte 1">
            <a:extLst>
              <a:ext uri="{FF2B5EF4-FFF2-40B4-BE49-F238E27FC236}">
                <a16:creationId xmlns:a16="http://schemas.microsoft.com/office/drawing/2014/main" id="{58BB0863-341F-7945-B453-C710C3BA5AE8}"/>
              </a:ext>
            </a:extLst>
          </p:cNvPr>
          <p:cNvSpPr txBox="1"/>
          <p:nvPr/>
        </p:nvSpPr>
        <p:spPr>
          <a:xfrm>
            <a:off x="283674" y="3328304"/>
            <a:ext cx="2802835"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400" b="0" i="0" u="none" strike="noStrike" kern="0" cap="none" spc="0" normalizeH="0" baseline="0" dirty="0">
                <a:ln>
                  <a:noFill/>
                </a:ln>
                <a:solidFill>
                  <a:srgbClr val="FFFFFF"/>
                </a:solidFill>
                <a:effectLst/>
                <a:uLnTx/>
                <a:uFillTx/>
                <a:latin typeface="Trebuchet MS" panose="020B0703020202090204" pitchFamily="34" charset="0"/>
                <a:cs typeface="Arial"/>
                <a:sym typeface="Arial"/>
              </a:rPr>
              <a:t>Revenue estimation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400" b="0" i="0" u="none" strike="noStrike" kern="0" cap="none" spc="0" normalizeH="0" baseline="0" dirty="0">
                <a:ln>
                  <a:noFill/>
                </a:ln>
                <a:solidFill>
                  <a:srgbClr val="FFFFFF"/>
                </a:solidFill>
                <a:effectLst/>
                <a:uLnTx/>
                <a:uFillTx/>
                <a:latin typeface="Trebuchet MS" panose="020B0703020202090204" pitchFamily="34" charset="0"/>
                <a:cs typeface="Arial"/>
                <a:sym typeface="Arial"/>
              </a:rPr>
              <a:t>Costs </a:t>
            </a:r>
            <a:r>
              <a:rPr lang="en-AU" dirty="0">
                <a:solidFill>
                  <a:srgbClr val="FFFFFF"/>
                </a:solidFill>
                <a:latin typeface="Arial" panose="020B0604020202020204" pitchFamily="34" charset="0"/>
                <a:cs typeface="Arial" panose="020B0604020202020204" pitchFamily="34" charset="0"/>
              </a:rPr>
              <a:t>&amp;</a:t>
            </a:r>
            <a:r>
              <a:rPr lang="en-AU" dirty="0">
                <a:solidFill>
                  <a:srgbClr val="FFFFFF"/>
                </a:solidFill>
                <a:latin typeface="Trebuchet MS" panose="020B0703020202090204" pitchFamily="34" charset="0"/>
              </a:rPr>
              <a:t> b</a:t>
            </a:r>
            <a:r>
              <a:rPr kumimoji="0" lang="en-AU" sz="1400" b="0" i="0" u="none" strike="noStrike" kern="0" cap="none" spc="0" normalizeH="0" baseline="0" dirty="0">
                <a:ln>
                  <a:noFill/>
                </a:ln>
                <a:solidFill>
                  <a:srgbClr val="FFFFFF"/>
                </a:solidFill>
                <a:effectLst/>
                <a:uLnTx/>
                <a:uFillTx/>
                <a:latin typeface="Trebuchet MS" panose="020B0703020202090204" pitchFamily="34" charset="0"/>
                <a:cs typeface="Arial"/>
                <a:sym typeface="Arial"/>
              </a:rPr>
              <a:t>reakeven estimation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400" b="0" i="0" u="none" strike="noStrike" kern="0" cap="none" spc="0" normalizeH="0" baseline="0" dirty="0">
                <a:ln>
                  <a:noFill/>
                </a:ln>
                <a:solidFill>
                  <a:srgbClr val="FFFFFF"/>
                </a:solidFill>
                <a:effectLst/>
                <a:uLnTx/>
                <a:uFillTx/>
                <a:latin typeface="Trebuchet MS" panose="020B0703020202090204" pitchFamily="34" charset="0"/>
                <a:cs typeface="Arial"/>
                <a:sym typeface="Arial"/>
              </a:rPr>
              <a:t>Key KPIs to monitor</a:t>
            </a:r>
          </a:p>
        </p:txBody>
      </p:sp>
    </p:spTree>
    <p:extLst>
      <p:ext uri="{BB962C8B-B14F-4D97-AF65-F5344CB8AC3E}">
        <p14:creationId xmlns:p14="http://schemas.microsoft.com/office/powerpoint/2010/main" val="1960452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ctrTitle"/>
          </p:nvPr>
        </p:nvSpPr>
        <p:spPr>
          <a:xfrm>
            <a:off x="719999" y="435581"/>
            <a:ext cx="821989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REVENUE ESTIMATION POST-REBRANDING – Restaurant</a:t>
            </a:r>
          </a:p>
        </p:txBody>
      </p:sp>
      <p:sp>
        <p:nvSpPr>
          <p:cNvPr id="45" name="ZoneTexte 44">
            <a:extLst>
              <a:ext uri="{FF2B5EF4-FFF2-40B4-BE49-F238E27FC236}">
                <a16:creationId xmlns:a16="http://schemas.microsoft.com/office/drawing/2014/main" id="{78924E09-4168-F643-B498-F9EBD25021C7}"/>
              </a:ext>
            </a:extLst>
          </p:cNvPr>
          <p:cNvSpPr txBox="1"/>
          <p:nvPr/>
        </p:nvSpPr>
        <p:spPr>
          <a:xfrm>
            <a:off x="641924" y="1450015"/>
            <a:ext cx="8040521" cy="846386"/>
          </a:xfrm>
          <a:prstGeom prst="rect">
            <a:avLst/>
          </a:prstGeom>
          <a:noFill/>
        </p:spPr>
        <p:txBody>
          <a:bodyPr wrap="square" rtlCol="0">
            <a:spAutoFit/>
          </a:bodyPr>
          <a:lstStyle/>
          <a:p>
            <a:pPr marL="171450" indent="-171450">
              <a:lnSpc>
                <a:spcPct val="105000"/>
              </a:lnSpc>
              <a:spcAft>
                <a:spcPts val="600"/>
              </a:spcAft>
              <a:buFont typeface="Wingdings" pitchFamily="2" charset="2"/>
              <a:buChar char="Ø"/>
            </a:pPr>
            <a:r>
              <a:rPr lang="en-GB" sz="1050" dirty="0">
                <a:latin typeface="Trebuchet MS" panose="020B0703020202090204" pitchFamily="34" charset="0"/>
              </a:rPr>
              <a:t>Based on our recommendations, we </a:t>
            </a:r>
            <a:r>
              <a:rPr lang="en-GB" sz="1050" b="1" dirty="0">
                <a:latin typeface="Trebuchet MS" panose="020B0703020202090204" pitchFamily="34" charset="0"/>
              </a:rPr>
              <a:t>updated the revenue estimation from our intermediate presentation</a:t>
            </a:r>
            <a:endParaRPr lang="en-GB" sz="1050" dirty="0">
              <a:latin typeface="Trebuchet MS" panose="020B0703020202090204" pitchFamily="34" charset="0"/>
            </a:endParaRPr>
          </a:p>
          <a:p>
            <a:pPr marL="171450" indent="-171450">
              <a:lnSpc>
                <a:spcPct val="105000"/>
              </a:lnSpc>
              <a:buFont typeface="Wingdings" pitchFamily="2" charset="2"/>
              <a:buChar char="Ø"/>
            </a:pPr>
            <a:r>
              <a:rPr lang="en-GB" sz="1050" dirty="0">
                <a:latin typeface="Trebuchet MS" panose="020B0703020202090204" pitchFamily="34" charset="0"/>
              </a:rPr>
              <a:t>We estimated that the rebranding could help reach a </a:t>
            </a:r>
            <a:r>
              <a:rPr lang="en-GB" sz="1050" b="1" dirty="0">
                <a:latin typeface="Trebuchet MS" panose="020B0703020202090204" pitchFamily="34" charset="0"/>
              </a:rPr>
              <a:t>+10% in revenue and +15% in profits at a 2-year horizon</a:t>
            </a:r>
            <a:r>
              <a:rPr lang="en-GB" sz="1050" dirty="0">
                <a:latin typeface="Trebuchet MS" panose="020B0703020202090204" pitchFamily="34" charset="0"/>
              </a:rPr>
              <a:t>, which would bring </a:t>
            </a:r>
            <a:r>
              <a:rPr lang="en-GB" sz="1050" b="1" dirty="0">
                <a:latin typeface="Trebuchet MS" panose="020B0703020202090204" pitchFamily="34" charset="0"/>
              </a:rPr>
              <a:t>total revenue at c. £7.5M per year</a:t>
            </a:r>
            <a:r>
              <a:rPr lang="en-GB" sz="1050" dirty="0">
                <a:latin typeface="Trebuchet MS" panose="020B0703020202090204" pitchFamily="34" charset="0"/>
              </a:rPr>
              <a:t>. This not an engagement, but an estimation, which can depend on multiple factors. We listed the most relevant KPIs in the last section of this report. We detail our estimations post-rebranding below:</a:t>
            </a:r>
          </a:p>
        </p:txBody>
      </p:sp>
      <p:grpSp>
        <p:nvGrpSpPr>
          <p:cNvPr id="154" name="Groupe 153">
            <a:extLst>
              <a:ext uri="{FF2B5EF4-FFF2-40B4-BE49-F238E27FC236}">
                <a16:creationId xmlns:a16="http://schemas.microsoft.com/office/drawing/2014/main" id="{EA191B8B-9A89-3B46-8E2F-E3C65A23D931}"/>
              </a:ext>
            </a:extLst>
          </p:cNvPr>
          <p:cNvGrpSpPr/>
          <p:nvPr/>
        </p:nvGrpSpPr>
        <p:grpSpPr>
          <a:xfrm>
            <a:off x="548418" y="2314900"/>
            <a:ext cx="8215668" cy="2648983"/>
            <a:chOff x="548418" y="2143451"/>
            <a:chExt cx="8215668" cy="2810763"/>
          </a:xfrm>
        </p:grpSpPr>
        <p:sp>
          <p:nvSpPr>
            <p:cNvPr id="103" name="Google Shape;303;p34">
              <a:extLst>
                <a:ext uri="{FF2B5EF4-FFF2-40B4-BE49-F238E27FC236}">
                  <a16:creationId xmlns:a16="http://schemas.microsoft.com/office/drawing/2014/main" id="{B768D902-7CB1-7043-8121-70CFDC043468}"/>
                </a:ext>
              </a:extLst>
            </p:cNvPr>
            <p:cNvSpPr txBox="1">
              <a:spLocks/>
            </p:cNvSpPr>
            <p:nvPr/>
          </p:nvSpPr>
          <p:spPr>
            <a:xfrm>
              <a:off x="548418" y="2143451"/>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en-GB" sz="1200">
                  <a:solidFill>
                    <a:srgbClr val="EC8037"/>
                  </a:solidFill>
                </a:rPr>
                <a:t>RESTAURANT</a:t>
              </a:r>
              <a:endParaRPr lang="en-GB" sz="1200" dirty="0">
                <a:solidFill>
                  <a:srgbClr val="EC8037"/>
                </a:solidFill>
              </a:endParaRPr>
            </a:p>
          </p:txBody>
        </p:sp>
        <p:grpSp>
          <p:nvGrpSpPr>
            <p:cNvPr id="153" name="Groupe 152">
              <a:extLst>
                <a:ext uri="{FF2B5EF4-FFF2-40B4-BE49-F238E27FC236}">
                  <a16:creationId xmlns:a16="http://schemas.microsoft.com/office/drawing/2014/main" id="{1BF66A0F-05AB-6742-BB30-0E73A9FC7260}"/>
                </a:ext>
              </a:extLst>
            </p:cNvPr>
            <p:cNvGrpSpPr/>
            <p:nvPr/>
          </p:nvGrpSpPr>
          <p:grpSpPr>
            <a:xfrm>
              <a:off x="641923" y="2432955"/>
              <a:ext cx="8122163" cy="2521259"/>
              <a:chOff x="641923" y="2432955"/>
              <a:chExt cx="8122163" cy="2521259"/>
            </a:xfrm>
          </p:grpSpPr>
          <p:pic>
            <p:nvPicPr>
              <p:cNvPr id="108" name="Graphique 107" descr="Jauge">
                <a:extLst>
                  <a:ext uri="{FF2B5EF4-FFF2-40B4-BE49-F238E27FC236}">
                    <a16:creationId xmlns:a16="http://schemas.microsoft.com/office/drawing/2014/main" id="{E3AE1C91-8BD1-E244-B9B7-545B079D952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2797" y="3118064"/>
                <a:ext cx="435794" cy="435794"/>
              </a:xfrm>
              <a:prstGeom prst="rect">
                <a:avLst/>
              </a:prstGeom>
            </p:spPr>
          </p:pic>
          <p:pic>
            <p:nvPicPr>
              <p:cNvPr id="107" name="Graphique 106" descr="Table et chaises">
                <a:extLst>
                  <a:ext uri="{FF2B5EF4-FFF2-40B4-BE49-F238E27FC236}">
                    <a16:creationId xmlns:a16="http://schemas.microsoft.com/office/drawing/2014/main" id="{1E21D700-4A4D-084C-B910-4D554DA5614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688" y="2738324"/>
                <a:ext cx="439389" cy="439388"/>
              </a:xfrm>
              <a:prstGeom prst="rect">
                <a:avLst/>
              </a:prstGeom>
            </p:spPr>
          </p:pic>
          <p:sp>
            <p:nvSpPr>
              <p:cNvPr id="99" name="Google Shape;298;p34">
                <a:extLst>
                  <a:ext uri="{FF2B5EF4-FFF2-40B4-BE49-F238E27FC236}">
                    <a16:creationId xmlns:a16="http://schemas.microsoft.com/office/drawing/2014/main" id="{DEC73713-785F-C444-9332-E0D356F870D3}"/>
                  </a:ext>
                </a:extLst>
              </p:cNvPr>
              <p:cNvSpPr/>
              <p:nvPr/>
            </p:nvSpPr>
            <p:spPr>
              <a:xfrm>
                <a:off x="641923" y="2432955"/>
                <a:ext cx="7951726" cy="2521259"/>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303;p34">
                <a:extLst>
                  <a:ext uri="{FF2B5EF4-FFF2-40B4-BE49-F238E27FC236}">
                    <a16:creationId xmlns:a16="http://schemas.microsoft.com/office/drawing/2014/main" id="{07B8B37E-B7C6-AA49-9E1A-8DCB3561780D}"/>
                  </a:ext>
                </a:extLst>
              </p:cNvPr>
              <p:cNvSpPr txBox="1">
                <a:spLocks/>
              </p:cNvSpPr>
              <p:nvPr/>
            </p:nvSpPr>
            <p:spPr>
              <a:xfrm>
                <a:off x="802581" y="2459716"/>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en-GB" sz="1200"/>
                  <a:t>1- BRUNCH</a:t>
                </a:r>
                <a:endParaRPr lang="en-GB" sz="1200" dirty="0"/>
              </a:p>
            </p:txBody>
          </p:sp>
          <p:pic>
            <p:nvPicPr>
              <p:cNvPr id="109" name="Graphique 108" descr="Couverts de table">
                <a:extLst>
                  <a:ext uri="{FF2B5EF4-FFF2-40B4-BE49-F238E27FC236}">
                    <a16:creationId xmlns:a16="http://schemas.microsoft.com/office/drawing/2014/main" id="{8A11A6F0-3337-754E-9AFF-0B1BD2647B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02797" y="3605906"/>
                <a:ext cx="439389" cy="439388"/>
              </a:xfrm>
              <a:prstGeom prst="rect">
                <a:avLst/>
              </a:prstGeom>
            </p:spPr>
          </p:pic>
          <p:pic>
            <p:nvPicPr>
              <p:cNvPr id="110" name="Graphique 109" descr="Martini">
                <a:extLst>
                  <a:ext uri="{FF2B5EF4-FFF2-40B4-BE49-F238E27FC236}">
                    <a16:creationId xmlns:a16="http://schemas.microsoft.com/office/drawing/2014/main" id="{EFD960BE-F7EC-5C4D-8C5D-77553DFFA40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2114" y="3981634"/>
                <a:ext cx="439389" cy="439388"/>
              </a:xfrm>
              <a:prstGeom prst="rect">
                <a:avLst/>
              </a:prstGeom>
            </p:spPr>
          </p:pic>
          <p:sp>
            <p:nvSpPr>
              <p:cNvPr id="115" name="Google Shape;300;p34">
                <a:extLst>
                  <a:ext uri="{FF2B5EF4-FFF2-40B4-BE49-F238E27FC236}">
                    <a16:creationId xmlns:a16="http://schemas.microsoft.com/office/drawing/2014/main" id="{48D02E4E-7FFC-594D-A0C2-D667A837EC3D}"/>
                  </a:ext>
                </a:extLst>
              </p:cNvPr>
              <p:cNvSpPr txBox="1">
                <a:spLocks/>
              </p:cNvSpPr>
              <p:nvPr/>
            </p:nvSpPr>
            <p:spPr>
              <a:xfrm>
                <a:off x="1729345" y="2794639"/>
                <a:ext cx="317000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GB" sz="1000" dirty="0">
                    <a:latin typeface="Trebuchet MS" panose="020B0703020202090204" pitchFamily="34" charset="0"/>
                  </a:rPr>
                  <a:t>70 seats   2 services</a:t>
                </a:r>
              </a:p>
            </p:txBody>
          </p:sp>
          <p:sp>
            <p:nvSpPr>
              <p:cNvPr id="116" name="Google Shape;301;p34">
                <a:extLst>
                  <a:ext uri="{FF2B5EF4-FFF2-40B4-BE49-F238E27FC236}">
                    <a16:creationId xmlns:a16="http://schemas.microsoft.com/office/drawing/2014/main" id="{AB7F804C-9762-C747-99B4-7F4E354B6F33}"/>
                  </a:ext>
                </a:extLst>
              </p:cNvPr>
              <p:cNvSpPr txBox="1">
                <a:spLocks/>
              </p:cNvSpPr>
              <p:nvPr/>
            </p:nvSpPr>
            <p:spPr>
              <a:xfrm>
                <a:off x="1729345" y="3153426"/>
                <a:ext cx="317000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GB" sz="1000" dirty="0">
                    <a:latin typeface="Trebuchet MS" panose="020B0703020202090204" pitchFamily="34" charset="0"/>
                  </a:rPr>
                  <a:t>50% Occupancy rate </a:t>
                </a:r>
              </a:p>
            </p:txBody>
          </p:sp>
          <p:sp>
            <p:nvSpPr>
              <p:cNvPr id="117" name="Google Shape;304;p34">
                <a:extLst>
                  <a:ext uri="{FF2B5EF4-FFF2-40B4-BE49-F238E27FC236}">
                    <a16:creationId xmlns:a16="http://schemas.microsoft.com/office/drawing/2014/main" id="{0008CFE9-AC30-C347-89DE-CB0D97AB02FF}"/>
                  </a:ext>
                </a:extLst>
              </p:cNvPr>
              <p:cNvSpPr txBox="1">
                <a:spLocks/>
              </p:cNvSpPr>
              <p:nvPr/>
            </p:nvSpPr>
            <p:spPr>
              <a:xfrm>
                <a:off x="1738993" y="3652823"/>
                <a:ext cx="317000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GB" sz="1000" dirty="0">
                    <a:latin typeface="Trebuchet MS" panose="020B0703020202090204" pitchFamily="34" charset="0"/>
                  </a:rPr>
                  <a:t>Menu (</a:t>
                </a:r>
                <a:r>
                  <a:rPr lang="en-GB" sz="1000" dirty="0" err="1">
                    <a:latin typeface="Trebuchet MS" panose="020B0703020202090204" pitchFamily="34" charset="0"/>
                  </a:rPr>
                  <a:t>food+bev</a:t>
                </a:r>
                <a:r>
                  <a:rPr lang="en-GB" sz="1000" dirty="0">
                    <a:latin typeface="Trebuchet MS" panose="020B0703020202090204" pitchFamily="34" charset="0"/>
                  </a:rPr>
                  <a:t>) at £52 </a:t>
                </a:r>
              </a:p>
            </p:txBody>
          </p:sp>
          <p:sp>
            <p:nvSpPr>
              <p:cNvPr id="118" name="Google Shape;305;p34">
                <a:extLst>
                  <a:ext uri="{FF2B5EF4-FFF2-40B4-BE49-F238E27FC236}">
                    <a16:creationId xmlns:a16="http://schemas.microsoft.com/office/drawing/2014/main" id="{41B20E2E-6353-B94F-B96A-778BC2DB622B}"/>
                  </a:ext>
                </a:extLst>
              </p:cNvPr>
              <p:cNvSpPr txBox="1">
                <a:spLocks/>
              </p:cNvSpPr>
              <p:nvPr/>
            </p:nvSpPr>
            <p:spPr>
              <a:xfrm>
                <a:off x="1738993" y="4016544"/>
                <a:ext cx="317000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None/>
                </a:pPr>
                <a:r>
                  <a:rPr lang="en-GB" sz="1000" dirty="0">
                    <a:latin typeface="Trebuchet MS" panose="020B0703020202090204" pitchFamily="34" charset="0"/>
                  </a:rPr>
                  <a:t>Menu (</a:t>
                </a:r>
                <a:r>
                  <a:rPr lang="en-GB" sz="1000" dirty="0" err="1">
                    <a:latin typeface="Trebuchet MS" panose="020B0703020202090204" pitchFamily="34" charset="0"/>
                  </a:rPr>
                  <a:t>food+bev</a:t>
                </a:r>
                <a:r>
                  <a:rPr lang="en-GB" sz="1000" dirty="0">
                    <a:latin typeface="Trebuchet MS" panose="020B0703020202090204" pitchFamily="34" charset="0"/>
                  </a:rPr>
                  <a:t>) at £52 </a:t>
                </a:r>
              </a:p>
            </p:txBody>
          </p:sp>
          <p:grpSp>
            <p:nvGrpSpPr>
              <p:cNvPr id="132" name="Groupe 131">
                <a:extLst>
                  <a:ext uri="{FF2B5EF4-FFF2-40B4-BE49-F238E27FC236}">
                    <a16:creationId xmlns:a16="http://schemas.microsoft.com/office/drawing/2014/main" id="{713B73CF-D782-0E41-ADD8-17303572D1B4}"/>
                  </a:ext>
                </a:extLst>
              </p:cNvPr>
              <p:cNvGrpSpPr/>
              <p:nvPr/>
            </p:nvGrpSpPr>
            <p:grpSpPr>
              <a:xfrm>
                <a:off x="1833308" y="3535085"/>
                <a:ext cx="2960914" cy="246221"/>
                <a:chOff x="1833308" y="3698374"/>
                <a:chExt cx="2960914" cy="246221"/>
              </a:xfrm>
            </p:grpSpPr>
            <p:sp>
              <p:nvSpPr>
                <p:cNvPr id="119" name="ZoneTexte 118">
                  <a:extLst>
                    <a:ext uri="{FF2B5EF4-FFF2-40B4-BE49-F238E27FC236}">
                      <a16:creationId xmlns:a16="http://schemas.microsoft.com/office/drawing/2014/main" id="{B3B9AD3F-7929-F448-99F5-0B33B873E64F}"/>
                    </a:ext>
                  </a:extLst>
                </p:cNvPr>
                <p:cNvSpPr txBox="1"/>
                <p:nvPr/>
              </p:nvSpPr>
              <p:spPr>
                <a:xfrm>
                  <a:off x="3351060" y="3698374"/>
                  <a:ext cx="14431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1" i="0" u="none" strike="noStrike" kern="0" cap="none" spc="0" normalizeH="0" baseline="0" noProof="0">
                      <a:ln>
                        <a:noFill/>
                      </a:ln>
                      <a:solidFill>
                        <a:srgbClr val="2F2F2F"/>
                      </a:solidFill>
                      <a:effectLst/>
                      <a:uLnTx/>
                      <a:uFillTx/>
                      <a:latin typeface="Trebuchet MS" panose="020B0703020202090204" pitchFamily="34" charset="0"/>
                      <a:sym typeface="Rokkitt Regular"/>
                    </a:rPr>
                    <a:t>70 people eating</a:t>
                  </a:r>
                  <a:endParaRPr kumimoji="0" lang="en-GB"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cxnSp>
              <p:nvCxnSpPr>
                <p:cNvPr id="120" name="Connecteur droit 119">
                  <a:extLst>
                    <a:ext uri="{FF2B5EF4-FFF2-40B4-BE49-F238E27FC236}">
                      <a16:creationId xmlns:a16="http://schemas.microsoft.com/office/drawing/2014/main" id="{2633D38A-5696-4B46-8821-FD981C6575F5}"/>
                    </a:ext>
                  </a:extLst>
                </p:cNvPr>
                <p:cNvCxnSpPr>
                  <a:cxnSpLocks/>
                </p:cNvCxnSpPr>
                <p:nvPr/>
              </p:nvCxnSpPr>
              <p:spPr>
                <a:xfrm>
                  <a:off x="1833308" y="3706538"/>
                  <a:ext cx="260628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3" name="Groupe 132">
                <a:extLst>
                  <a:ext uri="{FF2B5EF4-FFF2-40B4-BE49-F238E27FC236}">
                    <a16:creationId xmlns:a16="http://schemas.microsoft.com/office/drawing/2014/main" id="{0FCE9268-195F-684D-9B62-1576BDEE415C}"/>
                  </a:ext>
                </a:extLst>
              </p:cNvPr>
              <p:cNvGrpSpPr/>
              <p:nvPr/>
            </p:nvGrpSpPr>
            <p:grpSpPr>
              <a:xfrm>
                <a:off x="1833308" y="4374740"/>
                <a:ext cx="3057874" cy="246221"/>
                <a:chOff x="1833308" y="4505371"/>
                <a:chExt cx="3057874" cy="246221"/>
              </a:xfrm>
            </p:grpSpPr>
            <p:sp>
              <p:nvSpPr>
                <p:cNvPr id="121" name="ZoneTexte 120">
                  <a:extLst>
                    <a:ext uri="{FF2B5EF4-FFF2-40B4-BE49-F238E27FC236}">
                      <a16:creationId xmlns:a16="http://schemas.microsoft.com/office/drawing/2014/main" id="{33BD5CB1-58D6-4044-BC6A-E048CA6FD14B}"/>
                    </a:ext>
                  </a:extLst>
                </p:cNvPr>
                <p:cNvSpPr txBox="1"/>
                <p:nvPr/>
              </p:nvSpPr>
              <p:spPr>
                <a:xfrm>
                  <a:off x="3448020" y="4505371"/>
                  <a:ext cx="14431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£52 per person</a:t>
                  </a:r>
                </a:p>
              </p:txBody>
            </p:sp>
            <p:cxnSp>
              <p:nvCxnSpPr>
                <p:cNvPr id="122" name="Connecteur droit 121">
                  <a:extLst>
                    <a:ext uri="{FF2B5EF4-FFF2-40B4-BE49-F238E27FC236}">
                      <a16:creationId xmlns:a16="http://schemas.microsoft.com/office/drawing/2014/main" id="{5B567F64-9385-5D45-A95C-4F2A6C5656D7}"/>
                    </a:ext>
                  </a:extLst>
                </p:cNvPr>
                <p:cNvCxnSpPr>
                  <a:cxnSpLocks/>
                </p:cNvCxnSpPr>
                <p:nvPr/>
              </p:nvCxnSpPr>
              <p:spPr>
                <a:xfrm flipV="1">
                  <a:off x="1833308" y="4506375"/>
                  <a:ext cx="2606280" cy="2299"/>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27" name="Connecteur droit 126">
                <a:extLst>
                  <a:ext uri="{FF2B5EF4-FFF2-40B4-BE49-F238E27FC236}">
                    <a16:creationId xmlns:a16="http://schemas.microsoft.com/office/drawing/2014/main" id="{C17C67B5-5943-D241-B98A-E43D0ACEEC3C}"/>
                  </a:ext>
                </a:extLst>
              </p:cNvPr>
              <p:cNvCxnSpPr>
                <a:cxnSpLocks/>
              </p:cNvCxnSpPr>
              <p:nvPr/>
            </p:nvCxnSpPr>
            <p:spPr>
              <a:xfrm>
                <a:off x="889906" y="4674596"/>
                <a:ext cx="3564000"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ZoneTexte 127">
                <a:extLst>
                  <a:ext uri="{FF2B5EF4-FFF2-40B4-BE49-F238E27FC236}">
                    <a16:creationId xmlns:a16="http://schemas.microsoft.com/office/drawing/2014/main" id="{CE7F8727-FC32-3444-88A7-7E100F2B79AE}"/>
                  </a:ext>
                </a:extLst>
              </p:cNvPr>
              <p:cNvSpPr txBox="1"/>
              <p:nvPr/>
            </p:nvSpPr>
            <p:spPr>
              <a:xfrm>
                <a:off x="800099" y="4661921"/>
                <a:ext cx="194696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2F2F2F"/>
                    </a:solidFill>
                    <a:effectLst/>
                    <a:highlight>
                      <a:srgbClr val="EC8037"/>
                    </a:highlight>
                    <a:uLnTx/>
                    <a:uFillTx/>
                    <a:latin typeface="Trebuchet MS" panose="020B0703020202090204" pitchFamily="34" charset="0"/>
                    <a:sym typeface="Rokkitt Regular"/>
                  </a:rPr>
                  <a:t>£3,700 per brunch</a:t>
                </a:r>
                <a:endParaRPr kumimoji="0" lang="en-GB" sz="1100" b="1" i="0" u="none" strike="noStrike" kern="0" cap="none" spc="0" normalizeH="0" baseline="0" noProof="0" dirty="0">
                  <a:ln>
                    <a:noFill/>
                  </a:ln>
                  <a:solidFill>
                    <a:srgbClr val="2F2F2F"/>
                  </a:solidFill>
                  <a:effectLst/>
                  <a:highlight>
                    <a:srgbClr val="EC8037"/>
                  </a:highlight>
                  <a:uLnTx/>
                  <a:uFillTx/>
                  <a:latin typeface="Trebuchet MS" panose="020B0703020202090204" pitchFamily="34" charset="0"/>
                  <a:sym typeface="Rokkitt Regular"/>
                </a:endParaRPr>
              </a:p>
            </p:txBody>
          </p:sp>
          <p:pic>
            <p:nvPicPr>
              <p:cNvPr id="136" name="Graphique 135" descr="Jauge">
                <a:extLst>
                  <a:ext uri="{FF2B5EF4-FFF2-40B4-BE49-F238E27FC236}">
                    <a16:creationId xmlns:a16="http://schemas.microsoft.com/office/drawing/2014/main" id="{7222129F-D1DC-5D4E-84D6-3AF0658FBF8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83866" y="3126508"/>
                <a:ext cx="435794" cy="435794"/>
              </a:xfrm>
              <a:prstGeom prst="rect">
                <a:avLst/>
              </a:prstGeom>
            </p:spPr>
          </p:pic>
          <p:pic>
            <p:nvPicPr>
              <p:cNvPr id="137" name="Graphique 136" descr="Table et chaises">
                <a:extLst>
                  <a:ext uri="{FF2B5EF4-FFF2-40B4-BE49-F238E27FC236}">
                    <a16:creationId xmlns:a16="http://schemas.microsoft.com/office/drawing/2014/main" id="{5A117693-8FD3-1041-A1F9-681193AC3A2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86757" y="2746768"/>
                <a:ext cx="439389" cy="439388"/>
              </a:xfrm>
              <a:prstGeom prst="rect">
                <a:avLst/>
              </a:prstGeom>
            </p:spPr>
          </p:pic>
          <p:sp>
            <p:nvSpPr>
              <p:cNvPr id="138" name="Google Shape;303;p34">
                <a:extLst>
                  <a:ext uri="{FF2B5EF4-FFF2-40B4-BE49-F238E27FC236}">
                    <a16:creationId xmlns:a16="http://schemas.microsoft.com/office/drawing/2014/main" id="{06F9EBF1-B784-5040-B208-851DE06751A4}"/>
                  </a:ext>
                </a:extLst>
              </p:cNvPr>
              <p:cNvSpPr txBox="1">
                <a:spLocks/>
              </p:cNvSpPr>
              <p:nvPr/>
            </p:nvSpPr>
            <p:spPr>
              <a:xfrm>
                <a:off x="4675484" y="2468160"/>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en-GB" sz="1200"/>
                  <a:t>2- DINNER</a:t>
                </a:r>
                <a:endParaRPr lang="en-GB" sz="1200" dirty="0"/>
              </a:p>
            </p:txBody>
          </p:sp>
          <p:pic>
            <p:nvPicPr>
              <p:cNvPr id="139" name="Graphique 138" descr="Couverts de table">
                <a:extLst>
                  <a:ext uri="{FF2B5EF4-FFF2-40B4-BE49-F238E27FC236}">
                    <a16:creationId xmlns:a16="http://schemas.microsoft.com/office/drawing/2014/main" id="{D8D0B1F2-067D-B946-9F87-9703FBB5136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83866" y="3614350"/>
                <a:ext cx="439389" cy="439388"/>
              </a:xfrm>
              <a:prstGeom prst="rect">
                <a:avLst/>
              </a:prstGeom>
            </p:spPr>
          </p:pic>
          <p:pic>
            <p:nvPicPr>
              <p:cNvPr id="140" name="Graphique 139" descr="Martini">
                <a:extLst>
                  <a:ext uri="{FF2B5EF4-FFF2-40B4-BE49-F238E27FC236}">
                    <a16:creationId xmlns:a16="http://schemas.microsoft.com/office/drawing/2014/main" id="{522D1B85-E6BD-0745-B631-C68CE9644E8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3183" y="3990078"/>
                <a:ext cx="439389" cy="439388"/>
              </a:xfrm>
              <a:prstGeom prst="rect">
                <a:avLst/>
              </a:prstGeom>
            </p:spPr>
          </p:pic>
          <p:sp>
            <p:nvSpPr>
              <p:cNvPr id="141" name="Google Shape;300;p34">
                <a:extLst>
                  <a:ext uri="{FF2B5EF4-FFF2-40B4-BE49-F238E27FC236}">
                    <a16:creationId xmlns:a16="http://schemas.microsoft.com/office/drawing/2014/main" id="{86FC9845-669C-AE4A-943F-0A43289F094F}"/>
                  </a:ext>
                </a:extLst>
              </p:cNvPr>
              <p:cNvSpPr txBox="1">
                <a:spLocks/>
              </p:cNvSpPr>
              <p:nvPr/>
            </p:nvSpPr>
            <p:spPr>
              <a:xfrm>
                <a:off x="5641522" y="2803083"/>
                <a:ext cx="312256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en-GB" sz="1000" dirty="0">
                    <a:latin typeface="Trebuchet MS" panose="020B0703020202090204" pitchFamily="34" charset="0"/>
                  </a:rPr>
                  <a:t>70 seats   2 services</a:t>
                </a:r>
              </a:p>
            </p:txBody>
          </p:sp>
          <p:sp>
            <p:nvSpPr>
              <p:cNvPr id="142" name="Google Shape;301;p34">
                <a:extLst>
                  <a:ext uri="{FF2B5EF4-FFF2-40B4-BE49-F238E27FC236}">
                    <a16:creationId xmlns:a16="http://schemas.microsoft.com/office/drawing/2014/main" id="{F202E686-EC8C-C445-9961-CB68DB83D09F}"/>
                  </a:ext>
                </a:extLst>
              </p:cNvPr>
              <p:cNvSpPr txBox="1">
                <a:spLocks/>
              </p:cNvSpPr>
              <p:nvPr/>
            </p:nvSpPr>
            <p:spPr>
              <a:xfrm>
                <a:off x="5641522" y="3153706"/>
                <a:ext cx="312256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nSpc>
                    <a:spcPct val="115000"/>
                  </a:lnSpc>
                  <a:buClr>
                    <a:srgbClr val="2F2F2F"/>
                  </a:buClr>
                  <a:buSzPts val="1800"/>
                  <a:buFont typeface="Rokkitt Regular"/>
                  <a:buNone/>
                  <a:defRPr sz="1000">
                    <a:solidFill>
                      <a:srgbClr val="2F2F2F"/>
                    </a:solidFill>
                    <a:latin typeface="Trebuchet MS" panose="020B0703020202090204" pitchFamily="34" charset="0"/>
                    <a:ea typeface="Rokkitt Regular"/>
                    <a:cs typeface="Rokkitt Regular"/>
                  </a:defRPr>
                </a:lvl1pPr>
                <a:lvl2pPr marL="914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2pPr>
                <a:lvl3pPr marL="1371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3pPr>
                <a:lvl4pPr marL="18288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4pPr>
                <a:lvl5pPr marL="22860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5pPr>
                <a:lvl6pPr marL="27432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6pPr>
                <a:lvl7pPr marL="3200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7pPr>
                <a:lvl8pPr marL="3657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8pPr>
                <a:lvl9pPr marL="4114800"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defRPr>
                </a:lvl9pPr>
              </a:lstStyle>
              <a:p>
                <a:r>
                  <a:rPr lang="en-GB" dirty="0"/>
                  <a:t>80% Occupancy rate </a:t>
                </a:r>
              </a:p>
              <a:p>
                <a:r>
                  <a:rPr lang="en-GB" sz="900" dirty="0"/>
                  <a:t>      </a:t>
                </a:r>
                <a:r>
                  <a:rPr lang="en-GB" sz="800" i="1" dirty="0"/>
                  <a:t>100% Fri/Sat     80% Sun     70% Other </a:t>
                </a:r>
                <a:endParaRPr lang="en-GB" sz="900" i="1" dirty="0"/>
              </a:p>
            </p:txBody>
          </p:sp>
          <p:grpSp>
            <p:nvGrpSpPr>
              <p:cNvPr id="143" name="Groupe 142">
                <a:extLst>
                  <a:ext uri="{FF2B5EF4-FFF2-40B4-BE49-F238E27FC236}">
                    <a16:creationId xmlns:a16="http://schemas.microsoft.com/office/drawing/2014/main" id="{43A7C21F-2ED6-7441-B3DD-5C72F64DD8A3}"/>
                  </a:ext>
                </a:extLst>
              </p:cNvPr>
              <p:cNvGrpSpPr/>
              <p:nvPr/>
            </p:nvGrpSpPr>
            <p:grpSpPr>
              <a:xfrm>
                <a:off x="5745213" y="3543529"/>
                <a:ext cx="2848436" cy="246221"/>
                <a:chOff x="1872310" y="3698374"/>
                <a:chExt cx="2848436" cy="246221"/>
              </a:xfrm>
            </p:grpSpPr>
            <p:sp>
              <p:nvSpPr>
                <p:cNvPr id="144" name="ZoneTexte 143">
                  <a:extLst>
                    <a:ext uri="{FF2B5EF4-FFF2-40B4-BE49-F238E27FC236}">
                      <a16:creationId xmlns:a16="http://schemas.microsoft.com/office/drawing/2014/main" id="{C424FEB3-115A-3A4A-A457-5C97A2D688A6}"/>
                    </a:ext>
                  </a:extLst>
                </p:cNvPr>
                <p:cNvSpPr txBox="1"/>
                <p:nvPr/>
              </p:nvSpPr>
              <p:spPr>
                <a:xfrm>
                  <a:off x="3277584" y="3698374"/>
                  <a:ext cx="14431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1" i="0" u="none" strike="noStrike" kern="0" cap="none" spc="0" normalizeH="0" baseline="0" noProof="0">
                      <a:ln>
                        <a:noFill/>
                      </a:ln>
                      <a:solidFill>
                        <a:srgbClr val="2F2F2F"/>
                      </a:solidFill>
                      <a:effectLst/>
                      <a:uLnTx/>
                      <a:uFillTx/>
                      <a:latin typeface="Trebuchet MS" panose="020B0703020202090204" pitchFamily="34" charset="0"/>
                      <a:sym typeface="Rokkitt Regular"/>
                    </a:rPr>
                    <a:t>110 people eating</a:t>
                  </a:r>
                  <a:endParaRPr kumimoji="0" lang="en-GB"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cxnSp>
              <p:nvCxnSpPr>
                <p:cNvPr id="145" name="Connecteur droit 144">
                  <a:extLst>
                    <a:ext uri="{FF2B5EF4-FFF2-40B4-BE49-F238E27FC236}">
                      <a16:creationId xmlns:a16="http://schemas.microsoft.com/office/drawing/2014/main" id="{D597C8E0-5570-C54C-8755-81BB7F7E5857}"/>
                    </a:ext>
                  </a:extLst>
                </p:cNvPr>
                <p:cNvCxnSpPr>
                  <a:cxnSpLocks/>
                </p:cNvCxnSpPr>
                <p:nvPr/>
              </p:nvCxnSpPr>
              <p:spPr>
                <a:xfrm flipV="1">
                  <a:off x="1872310" y="3703434"/>
                  <a:ext cx="2567278" cy="176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46" name="Connecteur droit 145">
                <a:extLst>
                  <a:ext uri="{FF2B5EF4-FFF2-40B4-BE49-F238E27FC236}">
                    <a16:creationId xmlns:a16="http://schemas.microsoft.com/office/drawing/2014/main" id="{1349C958-1322-6744-BCDF-80EFBEABFAB3}"/>
                  </a:ext>
                </a:extLst>
              </p:cNvPr>
              <p:cNvCxnSpPr>
                <a:cxnSpLocks/>
              </p:cNvCxnSpPr>
              <p:nvPr/>
            </p:nvCxnSpPr>
            <p:spPr>
              <a:xfrm>
                <a:off x="4781619" y="4674596"/>
                <a:ext cx="3528000"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7" name="ZoneTexte 146">
                <a:extLst>
                  <a:ext uri="{FF2B5EF4-FFF2-40B4-BE49-F238E27FC236}">
                    <a16:creationId xmlns:a16="http://schemas.microsoft.com/office/drawing/2014/main" id="{2B4B7543-F4CC-3B40-B237-DD23E279C65F}"/>
                  </a:ext>
                </a:extLst>
              </p:cNvPr>
              <p:cNvSpPr txBox="1"/>
              <p:nvPr/>
            </p:nvSpPr>
            <p:spPr>
              <a:xfrm>
                <a:off x="4691812" y="4661921"/>
                <a:ext cx="1946966" cy="2775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dirty="0">
                    <a:ln>
                      <a:noFill/>
                    </a:ln>
                    <a:solidFill>
                      <a:srgbClr val="2F2F2F"/>
                    </a:solidFill>
                    <a:effectLst/>
                    <a:highlight>
                      <a:srgbClr val="EC8037"/>
                    </a:highlight>
                    <a:uLnTx/>
                    <a:uFillTx/>
                    <a:latin typeface="Trebuchet MS" panose="020B0703020202090204" pitchFamily="34" charset="0"/>
                    <a:sym typeface="Rokkitt Regular"/>
                  </a:rPr>
                  <a:t>£8</a:t>
                </a:r>
                <a:r>
                  <a:rPr lang="en-GB" sz="1100" b="1" dirty="0">
                    <a:solidFill>
                      <a:srgbClr val="2F2F2F"/>
                    </a:solidFill>
                    <a:highlight>
                      <a:srgbClr val="EC8037"/>
                    </a:highlight>
                    <a:latin typeface="Trebuchet MS" panose="020B0703020202090204" pitchFamily="34" charset="0"/>
                    <a:sym typeface="Rokkitt Regular"/>
                  </a:rPr>
                  <a:t>,200 per </a:t>
                </a:r>
                <a:r>
                  <a:rPr kumimoji="0" lang="en-GB" sz="1100" b="1" i="0" u="none" strike="noStrike" kern="0" cap="none" spc="0" normalizeH="0" baseline="0" noProof="0" dirty="0">
                    <a:ln>
                      <a:noFill/>
                    </a:ln>
                    <a:solidFill>
                      <a:srgbClr val="2F2F2F"/>
                    </a:solidFill>
                    <a:effectLst/>
                    <a:highlight>
                      <a:srgbClr val="EC8037"/>
                    </a:highlight>
                    <a:uLnTx/>
                    <a:uFillTx/>
                    <a:latin typeface="Trebuchet MS" panose="020B0703020202090204" pitchFamily="34" charset="0"/>
                    <a:sym typeface="Rokkitt Regular"/>
                  </a:rPr>
                  <a:t>dinner</a:t>
                </a:r>
              </a:p>
            </p:txBody>
          </p:sp>
          <p:sp>
            <p:nvSpPr>
              <p:cNvPr id="148" name="Google Shape;304;p34">
                <a:extLst>
                  <a:ext uri="{FF2B5EF4-FFF2-40B4-BE49-F238E27FC236}">
                    <a16:creationId xmlns:a16="http://schemas.microsoft.com/office/drawing/2014/main" id="{A620B357-5ED7-974C-8B4F-1C6BAD97DFFD}"/>
                  </a:ext>
                </a:extLst>
              </p:cNvPr>
              <p:cNvSpPr txBox="1">
                <a:spLocks/>
              </p:cNvSpPr>
              <p:nvPr/>
            </p:nvSpPr>
            <p:spPr>
              <a:xfrm>
                <a:off x="5641522" y="3683275"/>
                <a:ext cx="312256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None/>
                </a:pPr>
                <a:r>
                  <a:rPr lang="en-GB" sz="1000" dirty="0">
                    <a:latin typeface="Trebuchet MS" panose="020B0703020202090204" pitchFamily="34" charset="0"/>
                  </a:rPr>
                  <a:t>£50 per person</a:t>
                </a:r>
              </a:p>
            </p:txBody>
          </p:sp>
          <p:sp>
            <p:nvSpPr>
              <p:cNvPr id="149" name="Google Shape;305;p34">
                <a:extLst>
                  <a:ext uri="{FF2B5EF4-FFF2-40B4-BE49-F238E27FC236}">
                    <a16:creationId xmlns:a16="http://schemas.microsoft.com/office/drawing/2014/main" id="{CE7AEAE2-BF9E-6148-AE42-8CA5D1B73DF3}"/>
                  </a:ext>
                </a:extLst>
              </p:cNvPr>
              <p:cNvSpPr txBox="1">
                <a:spLocks/>
              </p:cNvSpPr>
              <p:nvPr/>
            </p:nvSpPr>
            <p:spPr>
              <a:xfrm>
                <a:off x="5641522" y="4038333"/>
                <a:ext cx="312256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None/>
                </a:pPr>
                <a:r>
                  <a:rPr lang="en-GB" sz="1000" dirty="0">
                    <a:latin typeface="Trebuchet MS" panose="020B0703020202090204" pitchFamily="34" charset="0"/>
                  </a:rPr>
                  <a:t>£25 per person</a:t>
                </a:r>
              </a:p>
            </p:txBody>
          </p:sp>
          <p:grpSp>
            <p:nvGrpSpPr>
              <p:cNvPr id="150" name="Groupe 149">
                <a:extLst>
                  <a:ext uri="{FF2B5EF4-FFF2-40B4-BE49-F238E27FC236}">
                    <a16:creationId xmlns:a16="http://schemas.microsoft.com/office/drawing/2014/main" id="{A470BCA1-AE8D-5746-9602-19A49235E620}"/>
                  </a:ext>
                </a:extLst>
              </p:cNvPr>
              <p:cNvGrpSpPr/>
              <p:nvPr/>
            </p:nvGrpSpPr>
            <p:grpSpPr>
              <a:xfrm>
                <a:off x="5737049" y="4376002"/>
                <a:ext cx="3018872" cy="261259"/>
                <a:chOff x="1872310" y="4505371"/>
                <a:chExt cx="3018872" cy="261259"/>
              </a:xfrm>
            </p:grpSpPr>
            <p:sp>
              <p:nvSpPr>
                <p:cNvPr id="151" name="ZoneTexte 150">
                  <a:extLst>
                    <a:ext uri="{FF2B5EF4-FFF2-40B4-BE49-F238E27FC236}">
                      <a16:creationId xmlns:a16="http://schemas.microsoft.com/office/drawing/2014/main" id="{32F9B829-B93E-914B-AC1C-8EF009D83320}"/>
                    </a:ext>
                  </a:extLst>
                </p:cNvPr>
                <p:cNvSpPr txBox="1"/>
                <p:nvPr/>
              </p:nvSpPr>
              <p:spPr>
                <a:xfrm>
                  <a:off x="3448020" y="4505371"/>
                  <a:ext cx="1443162" cy="2612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£7</a:t>
                  </a:r>
                  <a:r>
                    <a:rPr lang="en-GB" sz="1000" b="1" dirty="0">
                      <a:solidFill>
                        <a:srgbClr val="2F2F2F"/>
                      </a:solidFill>
                      <a:latin typeface="Trebuchet MS" panose="020B0703020202090204" pitchFamily="34" charset="0"/>
                      <a:sym typeface="Rokkitt Regular"/>
                    </a:rPr>
                    <a:t>5</a:t>
                  </a:r>
                  <a:r>
                    <a:rPr kumimoji="0" lang="en-GB"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 per person</a:t>
                  </a:r>
                </a:p>
              </p:txBody>
            </p:sp>
            <p:cxnSp>
              <p:nvCxnSpPr>
                <p:cNvPr id="152" name="Connecteur droit 151">
                  <a:extLst>
                    <a:ext uri="{FF2B5EF4-FFF2-40B4-BE49-F238E27FC236}">
                      <a16:creationId xmlns:a16="http://schemas.microsoft.com/office/drawing/2014/main" id="{7B2F2ED2-8052-C74C-9CB4-85B82AD22E92}"/>
                    </a:ext>
                  </a:extLst>
                </p:cNvPr>
                <p:cNvCxnSpPr>
                  <a:cxnSpLocks/>
                </p:cNvCxnSpPr>
                <p:nvPr/>
              </p:nvCxnSpPr>
              <p:spPr>
                <a:xfrm flipV="1">
                  <a:off x="1872310" y="4506375"/>
                  <a:ext cx="2567278" cy="1765"/>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sp>
        <p:nvSpPr>
          <p:cNvPr id="161" name="ZoneTexte 160">
            <a:extLst>
              <a:ext uri="{FF2B5EF4-FFF2-40B4-BE49-F238E27FC236}">
                <a16:creationId xmlns:a16="http://schemas.microsoft.com/office/drawing/2014/main" id="{47265DAD-85E6-C249-AA11-A3AD4D4AE456}"/>
              </a:ext>
            </a:extLst>
          </p:cNvPr>
          <p:cNvSpPr txBox="1"/>
          <p:nvPr/>
        </p:nvSpPr>
        <p:spPr>
          <a:xfrm>
            <a:off x="7802546" y="3232278"/>
            <a:ext cx="396262"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+5%</a:t>
            </a:r>
          </a:p>
        </p:txBody>
      </p:sp>
      <p:sp>
        <p:nvSpPr>
          <p:cNvPr id="163" name="ZoneTexte 162">
            <a:extLst>
              <a:ext uri="{FF2B5EF4-FFF2-40B4-BE49-F238E27FC236}">
                <a16:creationId xmlns:a16="http://schemas.microsoft.com/office/drawing/2014/main" id="{707253A6-F32D-1147-B169-18AFE7AADB89}"/>
              </a:ext>
            </a:extLst>
          </p:cNvPr>
          <p:cNvSpPr txBox="1"/>
          <p:nvPr/>
        </p:nvSpPr>
        <p:spPr>
          <a:xfrm>
            <a:off x="6640147" y="3809225"/>
            <a:ext cx="463588"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+10%</a:t>
            </a:r>
          </a:p>
        </p:txBody>
      </p:sp>
      <p:sp>
        <p:nvSpPr>
          <p:cNvPr id="164" name="ZoneTexte 163">
            <a:extLst>
              <a:ext uri="{FF2B5EF4-FFF2-40B4-BE49-F238E27FC236}">
                <a16:creationId xmlns:a16="http://schemas.microsoft.com/office/drawing/2014/main" id="{C1E6FB6B-62EB-BC45-96AB-3923915D0F5C}"/>
              </a:ext>
            </a:extLst>
          </p:cNvPr>
          <p:cNvSpPr txBox="1"/>
          <p:nvPr/>
        </p:nvSpPr>
        <p:spPr>
          <a:xfrm>
            <a:off x="6645515" y="4131790"/>
            <a:ext cx="463588"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+10%</a:t>
            </a:r>
          </a:p>
        </p:txBody>
      </p:sp>
    </p:spTree>
    <p:extLst>
      <p:ext uri="{BB962C8B-B14F-4D97-AF65-F5344CB8AC3E}">
        <p14:creationId xmlns:p14="http://schemas.microsoft.com/office/powerpoint/2010/main" val="380768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94"/>
        <p:cNvGrpSpPr/>
        <p:nvPr/>
      </p:nvGrpSpPr>
      <p:grpSpPr>
        <a:xfrm>
          <a:off x="0" y="0"/>
          <a:ext cx="0" cy="0"/>
          <a:chOff x="0" y="0"/>
          <a:chExt cx="0" cy="0"/>
        </a:xfrm>
      </p:grpSpPr>
      <p:pic>
        <p:nvPicPr>
          <p:cNvPr id="3" name="Picture 2">
            <a:extLst>
              <a:ext uri="{FF2B5EF4-FFF2-40B4-BE49-F238E27FC236}">
                <a16:creationId xmlns:a16="http://schemas.microsoft.com/office/drawing/2014/main" id="{9D5D5800-07F8-BB4C-9AB2-42B8D62069C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000" y="1087237"/>
            <a:ext cx="880516" cy="1266424"/>
          </a:xfrm>
          <a:prstGeom prst="rect">
            <a:avLst/>
          </a:prstGeom>
        </p:spPr>
      </p:pic>
      <p:pic>
        <p:nvPicPr>
          <p:cNvPr id="4" name="Picture 3">
            <a:extLst>
              <a:ext uri="{FF2B5EF4-FFF2-40B4-BE49-F238E27FC236}">
                <a16:creationId xmlns:a16="http://schemas.microsoft.com/office/drawing/2014/main" id="{986FB900-891C-364D-B59F-56A73E97B2F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69623" y="2951896"/>
            <a:ext cx="1013013" cy="1266424"/>
          </a:xfrm>
          <a:prstGeom prst="rect">
            <a:avLst/>
          </a:prstGeom>
        </p:spPr>
      </p:pic>
      <p:pic>
        <p:nvPicPr>
          <p:cNvPr id="5" name="Picture 4">
            <a:extLst>
              <a:ext uri="{FF2B5EF4-FFF2-40B4-BE49-F238E27FC236}">
                <a16:creationId xmlns:a16="http://schemas.microsoft.com/office/drawing/2014/main" id="{D768BE90-16EC-4946-8A5F-83BB5F4A76F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54566" y="1087237"/>
            <a:ext cx="1013013" cy="1266424"/>
          </a:xfrm>
          <a:prstGeom prst="rect">
            <a:avLst/>
          </a:prstGeom>
        </p:spPr>
      </p:pic>
      <p:pic>
        <p:nvPicPr>
          <p:cNvPr id="6" name="Picture 5">
            <a:extLst>
              <a:ext uri="{FF2B5EF4-FFF2-40B4-BE49-F238E27FC236}">
                <a16:creationId xmlns:a16="http://schemas.microsoft.com/office/drawing/2014/main" id="{468EB361-0B67-BD4C-B517-44DB39E9449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950875" y="2960060"/>
            <a:ext cx="1013013" cy="1266424"/>
          </a:xfrm>
          <a:prstGeom prst="rect">
            <a:avLst/>
          </a:prstGeom>
        </p:spPr>
      </p:pic>
      <p:sp>
        <p:nvSpPr>
          <p:cNvPr id="8" name="TextBox 7">
            <a:extLst>
              <a:ext uri="{FF2B5EF4-FFF2-40B4-BE49-F238E27FC236}">
                <a16:creationId xmlns:a16="http://schemas.microsoft.com/office/drawing/2014/main" id="{5F6DACFD-368B-9747-B47B-F1485187C062}"/>
              </a:ext>
            </a:extLst>
          </p:cNvPr>
          <p:cNvSpPr txBox="1"/>
          <p:nvPr/>
        </p:nvSpPr>
        <p:spPr>
          <a:xfrm>
            <a:off x="385480" y="2353661"/>
            <a:ext cx="1013013" cy="246221"/>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TOMMY TRAN</a:t>
            </a:r>
          </a:p>
        </p:txBody>
      </p:sp>
      <p:sp>
        <p:nvSpPr>
          <p:cNvPr id="12" name="TextBox 11">
            <a:extLst>
              <a:ext uri="{FF2B5EF4-FFF2-40B4-BE49-F238E27FC236}">
                <a16:creationId xmlns:a16="http://schemas.microsoft.com/office/drawing/2014/main" id="{AA7AFC53-7F00-524E-A836-05E5C48D62E5}"/>
              </a:ext>
            </a:extLst>
          </p:cNvPr>
          <p:cNvSpPr txBox="1"/>
          <p:nvPr/>
        </p:nvSpPr>
        <p:spPr>
          <a:xfrm>
            <a:off x="2754565" y="2353661"/>
            <a:ext cx="1013013" cy="246221"/>
          </a:xfrm>
          <a:prstGeom prst="rect">
            <a:avLst/>
          </a:prstGeom>
          <a:noFill/>
        </p:spPr>
        <p:txBody>
          <a:bodyPr wrap="square" rtlCol="0">
            <a:spAutoFit/>
          </a:bodyPr>
          <a:lstStyle/>
          <a:p>
            <a:r>
              <a:rPr lang="en-FR" sz="1000" b="1" dirty="0">
                <a:solidFill>
                  <a:schemeClr val="tx1"/>
                </a:solidFill>
                <a:latin typeface="Calibri" panose="020F0502020204030204" pitchFamily="34" charset="0"/>
                <a:cs typeface="Calibri" panose="020F0502020204030204" pitchFamily="34" charset="0"/>
              </a:rPr>
              <a:t>ISMAIL MAJJAD</a:t>
            </a:r>
          </a:p>
        </p:txBody>
      </p:sp>
      <p:sp>
        <p:nvSpPr>
          <p:cNvPr id="13" name="TextBox 12">
            <a:extLst>
              <a:ext uri="{FF2B5EF4-FFF2-40B4-BE49-F238E27FC236}">
                <a16:creationId xmlns:a16="http://schemas.microsoft.com/office/drawing/2014/main" id="{CB3B54E3-AA07-7D46-BB80-DEEEB3412BA3}"/>
              </a:ext>
            </a:extLst>
          </p:cNvPr>
          <p:cNvSpPr txBox="1"/>
          <p:nvPr/>
        </p:nvSpPr>
        <p:spPr>
          <a:xfrm>
            <a:off x="4852309" y="2349652"/>
            <a:ext cx="1156446" cy="400110"/>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THOMAS DE MAREUIL</a:t>
            </a:r>
          </a:p>
        </p:txBody>
      </p:sp>
      <p:sp>
        <p:nvSpPr>
          <p:cNvPr id="14" name="TextBox 13">
            <a:extLst>
              <a:ext uri="{FF2B5EF4-FFF2-40B4-BE49-F238E27FC236}">
                <a16:creationId xmlns:a16="http://schemas.microsoft.com/office/drawing/2014/main" id="{F44A8CA5-162A-EA46-B56C-AFC33B623086}"/>
              </a:ext>
            </a:extLst>
          </p:cNvPr>
          <p:cNvSpPr txBox="1"/>
          <p:nvPr/>
        </p:nvSpPr>
        <p:spPr>
          <a:xfrm>
            <a:off x="1488940" y="4218320"/>
            <a:ext cx="1093696" cy="400110"/>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BADR EL-IDRISSI MOKDAD</a:t>
            </a:r>
          </a:p>
        </p:txBody>
      </p:sp>
      <p:sp>
        <p:nvSpPr>
          <p:cNvPr id="15" name="TextBox 14">
            <a:extLst>
              <a:ext uri="{FF2B5EF4-FFF2-40B4-BE49-F238E27FC236}">
                <a16:creationId xmlns:a16="http://schemas.microsoft.com/office/drawing/2014/main" id="{75005243-9C89-7645-897D-F545E4CA61FC}"/>
              </a:ext>
            </a:extLst>
          </p:cNvPr>
          <p:cNvSpPr txBox="1"/>
          <p:nvPr/>
        </p:nvSpPr>
        <p:spPr>
          <a:xfrm>
            <a:off x="3838812" y="4265336"/>
            <a:ext cx="1246097" cy="246221"/>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AKHILA VANGARA</a:t>
            </a:r>
          </a:p>
        </p:txBody>
      </p:sp>
      <p:sp>
        <p:nvSpPr>
          <p:cNvPr id="19" name="Google Shape;140;p25">
            <a:extLst>
              <a:ext uri="{FF2B5EF4-FFF2-40B4-BE49-F238E27FC236}">
                <a16:creationId xmlns:a16="http://schemas.microsoft.com/office/drawing/2014/main" id="{E801040B-4E7A-479E-B96C-FD648E6D61EC}"/>
              </a:ext>
            </a:extLst>
          </p:cNvPr>
          <p:cNvSpPr txBox="1">
            <a:spLocks/>
          </p:cNvSpPr>
          <p:nvPr/>
        </p:nvSpPr>
        <p:spPr>
          <a:xfrm>
            <a:off x="277323" y="166597"/>
            <a:ext cx="1255678" cy="8371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pPr algn="r"/>
            <a:r>
              <a:rPr lang="de-DE" sz="2500" dirty="0">
                <a:solidFill>
                  <a:schemeClr val="tx1"/>
                </a:solidFill>
              </a:rPr>
              <a:t>TEAM</a:t>
            </a:r>
          </a:p>
        </p:txBody>
      </p:sp>
      <p:pic>
        <p:nvPicPr>
          <p:cNvPr id="16" name="Image 15" descr="Une image contenant personne, homme, intérieur, verres&#10;&#10;Description générée automatiquement">
            <a:extLst>
              <a:ext uri="{FF2B5EF4-FFF2-40B4-BE49-F238E27FC236}">
                <a16:creationId xmlns:a16="http://schemas.microsoft.com/office/drawing/2014/main" id="{2FED06F5-5F53-D842-9099-AF0C05C7A3E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24026" y="1063802"/>
            <a:ext cx="1013013" cy="1266424"/>
          </a:xfrm>
          <a:prstGeom prst="rect">
            <a:avLst/>
          </a:prstGeom>
        </p:spPr>
      </p:pic>
      <p:sp>
        <p:nvSpPr>
          <p:cNvPr id="17" name="Google Shape;488;p43">
            <a:extLst>
              <a:ext uri="{FF2B5EF4-FFF2-40B4-BE49-F238E27FC236}">
                <a16:creationId xmlns:a16="http://schemas.microsoft.com/office/drawing/2014/main" id="{880EBA1A-5306-BA4B-9FAD-FDA1BA6350F5}"/>
              </a:ext>
            </a:extLst>
          </p:cNvPr>
          <p:cNvSpPr>
            <a:spLocks noChangeAspect="1"/>
          </p:cNvSpPr>
          <p:nvPr/>
        </p:nvSpPr>
        <p:spPr>
          <a:xfrm rot="16200000">
            <a:off x="1380582" y="449815"/>
            <a:ext cx="661788" cy="234722"/>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ctrTitle"/>
          </p:nvPr>
        </p:nvSpPr>
        <p:spPr>
          <a:xfrm>
            <a:off x="719999" y="435581"/>
            <a:ext cx="821989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REVENUE ESTIMATION POST-REBRANDING – Bar / Rooftop</a:t>
            </a:r>
          </a:p>
        </p:txBody>
      </p:sp>
      <p:sp>
        <p:nvSpPr>
          <p:cNvPr id="103" name="Google Shape;303;p34">
            <a:extLst>
              <a:ext uri="{FF2B5EF4-FFF2-40B4-BE49-F238E27FC236}">
                <a16:creationId xmlns:a16="http://schemas.microsoft.com/office/drawing/2014/main" id="{B768D902-7CB1-7043-8121-70CFDC043468}"/>
              </a:ext>
            </a:extLst>
          </p:cNvPr>
          <p:cNvSpPr txBox="1">
            <a:spLocks/>
          </p:cNvSpPr>
          <p:nvPr/>
        </p:nvSpPr>
        <p:spPr>
          <a:xfrm>
            <a:off x="548418" y="1424996"/>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en-GB" sz="1200" dirty="0">
                <a:solidFill>
                  <a:srgbClr val="EC8037"/>
                </a:solidFill>
              </a:rPr>
              <a:t>BAR / ROOFTOP</a:t>
            </a:r>
          </a:p>
        </p:txBody>
      </p:sp>
      <p:pic>
        <p:nvPicPr>
          <p:cNvPr id="108" name="Graphique 107" descr="Jauge">
            <a:extLst>
              <a:ext uri="{FF2B5EF4-FFF2-40B4-BE49-F238E27FC236}">
                <a16:creationId xmlns:a16="http://schemas.microsoft.com/office/drawing/2014/main" id="{E3AE1C91-8BD1-E244-B9B7-545B079D952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9723" y="2419620"/>
            <a:ext cx="519704" cy="519704"/>
          </a:xfrm>
          <a:prstGeom prst="rect">
            <a:avLst/>
          </a:prstGeom>
        </p:spPr>
      </p:pic>
      <p:pic>
        <p:nvPicPr>
          <p:cNvPr id="107" name="Graphique 106" descr="Table et chaises">
            <a:extLst>
              <a:ext uri="{FF2B5EF4-FFF2-40B4-BE49-F238E27FC236}">
                <a16:creationId xmlns:a16="http://schemas.microsoft.com/office/drawing/2014/main" id="{1E21D700-4A4D-084C-B910-4D554DA5614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2614" y="1919429"/>
            <a:ext cx="523991" cy="523990"/>
          </a:xfrm>
          <a:prstGeom prst="rect">
            <a:avLst/>
          </a:prstGeom>
        </p:spPr>
      </p:pic>
      <p:sp>
        <p:nvSpPr>
          <p:cNvPr id="99" name="Google Shape;298;p34">
            <a:extLst>
              <a:ext uri="{FF2B5EF4-FFF2-40B4-BE49-F238E27FC236}">
                <a16:creationId xmlns:a16="http://schemas.microsoft.com/office/drawing/2014/main" id="{DEC73713-785F-C444-9332-E0D356F870D3}"/>
              </a:ext>
            </a:extLst>
          </p:cNvPr>
          <p:cNvSpPr/>
          <p:nvPr/>
        </p:nvSpPr>
        <p:spPr>
          <a:xfrm>
            <a:off x="641923" y="1714500"/>
            <a:ext cx="8064000" cy="3167742"/>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303;p34">
            <a:extLst>
              <a:ext uri="{FF2B5EF4-FFF2-40B4-BE49-F238E27FC236}">
                <a16:creationId xmlns:a16="http://schemas.microsoft.com/office/drawing/2014/main" id="{07B8B37E-B7C6-AA49-9E1A-8DCB3561780D}"/>
              </a:ext>
            </a:extLst>
          </p:cNvPr>
          <p:cNvSpPr txBox="1">
            <a:spLocks/>
          </p:cNvSpPr>
          <p:nvPr/>
        </p:nvSpPr>
        <p:spPr>
          <a:xfrm>
            <a:off x="2128159" y="1725912"/>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en-GB" sz="1200" i="1" dirty="0"/>
              <a:t>1- 12h–15h</a:t>
            </a:r>
          </a:p>
        </p:txBody>
      </p:sp>
      <p:pic>
        <p:nvPicPr>
          <p:cNvPr id="109" name="Graphique 108" descr="Couverts de table">
            <a:extLst>
              <a:ext uri="{FF2B5EF4-FFF2-40B4-BE49-F238E27FC236}">
                <a16:creationId xmlns:a16="http://schemas.microsoft.com/office/drawing/2014/main" id="{8A11A6F0-3337-754E-9AFF-0B1BD2647B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9723" y="2923412"/>
            <a:ext cx="523991" cy="523990"/>
          </a:xfrm>
          <a:prstGeom prst="rect">
            <a:avLst/>
          </a:prstGeom>
        </p:spPr>
      </p:pic>
      <p:pic>
        <p:nvPicPr>
          <p:cNvPr id="110" name="Graphique 109" descr="Martini">
            <a:extLst>
              <a:ext uri="{FF2B5EF4-FFF2-40B4-BE49-F238E27FC236}">
                <a16:creationId xmlns:a16="http://schemas.microsoft.com/office/drawing/2014/main" id="{EFD960BE-F7EC-5C4D-8C5D-77553DFFA40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96595" y="3431763"/>
            <a:ext cx="523991" cy="523990"/>
          </a:xfrm>
          <a:prstGeom prst="rect">
            <a:avLst/>
          </a:prstGeom>
        </p:spPr>
      </p:pic>
      <p:sp>
        <p:nvSpPr>
          <p:cNvPr id="138" name="Google Shape;303;p34">
            <a:extLst>
              <a:ext uri="{FF2B5EF4-FFF2-40B4-BE49-F238E27FC236}">
                <a16:creationId xmlns:a16="http://schemas.microsoft.com/office/drawing/2014/main" id="{06F9EBF1-B784-5040-B208-851DE06751A4}"/>
              </a:ext>
            </a:extLst>
          </p:cNvPr>
          <p:cNvSpPr txBox="1">
            <a:spLocks/>
          </p:cNvSpPr>
          <p:nvPr/>
        </p:nvSpPr>
        <p:spPr>
          <a:xfrm>
            <a:off x="4529163" y="1725912"/>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en-GB" sz="1200" i="1" dirty="0"/>
              <a:t>2- 15h–19h</a:t>
            </a:r>
          </a:p>
        </p:txBody>
      </p:sp>
      <p:cxnSp>
        <p:nvCxnSpPr>
          <p:cNvPr id="146" name="Connecteur droit 145">
            <a:extLst>
              <a:ext uri="{FF2B5EF4-FFF2-40B4-BE49-F238E27FC236}">
                <a16:creationId xmlns:a16="http://schemas.microsoft.com/office/drawing/2014/main" id="{1349C958-1322-6744-BCDF-80EFBEABFAB3}"/>
              </a:ext>
            </a:extLst>
          </p:cNvPr>
          <p:cNvCxnSpPr>
            <a:cxnSpLocks/>
          </p:cNvCxnSpPr>
          <p:nvPr/>
        </p:nvCxnSpPr>
        <p:spPr>
          <a:xfrm>
            <a:off x="1933514" y="4523822"/>
            <a:ext cx="65076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Google Shape;303;p34">
            <a:extLst>
              <a:ext uri="{FF2B5EF4-FFF2-40B4-BE49-F238E27FC236}">
                <a16:creationId xmlns:a16="http://schemas.microsoft.com/office/drawing/2014/main" id="{0BEB30B2-3380-E743-A2BF-83F61823BF84}"/>
              </a:ext>
            </a:extLst>
          </p:cNvPr>
          <p:cNvSpPr txBox="1">
            <a:spLocks/>
          </p:cNvSpPr>
          <p:nvPr/>
        </p:nvSpPr>
        <p:spPr>
          <a:xfrm>
            <a:off x="6772755" y="1725912"/>
            <a:ext cx="1522589"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en-GB" sz="1200" i="1" dirty="0"/>
              <a:t>3-  19h–00h</a:t>
            </a:r>
          </a:p>
        </p:txBody>
      </p:sp>
      <p:sp>
        <p:nvSpPr>
          <p:cNvPr id="47" name="Google Shape;300;p34">
            <a:extLst>
              <a:ext uri="{FF2B5EF4-FFF2-40B4-BE49-F238E27FC236}">
                <a16:creationId xmlns:a16="http://schemas.microsoft.com/office/drawing/2014/main" id="{FFA7A4BC-6974-744F-AE11-0A7675CF7A43}"/>
              </a:ext>
            </a:extLst>
          </p:cNvPr>
          <p:cNvSpPr txBox="1">
            <a:spLocks/>
          </p:cNvSpPr>
          <p:nvPr/>
        </p:nvSpPr>
        <p:spPr>
          <a:xfrm>
            <a:off x="2372374" y="2070548"/>
            <a:ext cx="1025503"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lgn="ctr">
              <a:buFont typeface="Rokkitt Regular"/>
              <a:buNone/>
            </a:pPr>
            <a:r>
              <a:rPr lang="en-CA" sz="1000">
                <a:latin typeface="Trebuchet MS" panose="020B0703020202090204" pitchFamily="34" charset="0"/>
              </a:rPr>
              <a:t>50 seats</a:t>
            </a:r>
            <a:endParaRPr lang="en-CA" sz="1000" dirty="0">
              <a:latin typeface="Trebuchet MS" panose="020B0703020202090204" pitchFamily="34" charset="0"/>
            </a:endParaRPr>
          </a:p>
        </p:txBody>
      </p:sp>
      <p:sp>
        <p:nvSpPr>
          <p:cNvPr id="48" name="Google Shape;301;p34">
            <a:extLst>
              <a:ext uri="{FF2B5EF4-FFF2-40B4-BE49-F238E27FC236}">
                <a16:creationId xmlns:a16="http://schemas.microsoft.com/office/drawing/2014/main" id="{8659D70D-AE2D-1044-BC88-534EA3AD7EEB}"/>
              </a:ext>
            </a:extLst>
          </p:cNvPr>
          <p:cNvSpPr txBox="1">
            <a:spLocks/>
          </p:cNvSpPr>
          <p:nvPr/>
        </p:nvSpPr>
        <p:spPr>
          <a:xfrm>
            <a:off x="1933514" y="2430214"/>
            <a:ext cx="1903223"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lgn="ctr">
              <a:buFont typeface="Rokkitt Regular"/>
              <a:buNone/>
            </a:pPr>
            <a:r>
              <a:rPr lang="en-CA" sz="1000" i="1" dirty="0">
                <a:latin typeface="Trebuchet MS" panose="020B0703020202090204" pitchFamily="34" charset="0"/>
              </a:rPr>
              <a:t>Winter</a:t>
            </a:r>
            <a:r>
              <a:rPr lang="en-CA" sz="1000" dirty="0">
                <a:latin typeface="Trebuchet MS" panose="020B0703020202090204" pitchFamily="34" charset="0"/>
              </a:rPr>
              <a:t>: 20% Occupancy rate </a:t>
            </a:r>
          </a:p>
        </p:txBody>
      </p:sp>
      <p:sp>
        <p:nvSpPr>
          <p:cNvPr id="49" name="Google Shape;304;p34">
            <a:extLst>
              <a:ext uri="{FF2B5EF4-FFF2-40B4-BE49-F238E27FC236}">
                <a16:creationId xmlns:a16="http://schemas.microsoft.com/office/drawing/2014/main" id="{79B8D969-6322-2A47-A0AC-B0FB7180EFBE}"/>
              </a:ext>
            </a:extLst>
          </p:cNvPr>
          <p:cNvSpPr txBox="1">
            <a:spLocks/>
          </p:cNvSpPr>
          <p:nvPr/>
        </p:nvSpPr>
        <p:spPr>
          <a:xfrm>
            <a:off x="2146654" y="3053752"/>
            <a:ext cx="147694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lgn="ctr">
              <a:buFont typeface="Rokkitt Regular"/>
              <a:buNone/>
            </a:pPr>
            <a:r>
              <a:rPr lang="en-CA" sz="1000" dirty="0">
                <a:latin typeface="Trebuchet MS" panose="020B0703020202090204" pitchFamily="34" charset="0"/>
              </a:rPr>
              <a:t>£20 per person</a:t>
            </a:r>
          </a:p>
        </p:txBody>
      </p:sp>
      <p:sp>
        <p:nvSpPr>
          <p:cNvPr id="50" name="Google Shape;305;p34">
            <a:extLst>
              <a:ext uri="{FF2B5EF4-FFF2-40B4-BE49-F238E27FC236}">
                <a16:creationId xmlns:a16="http://schemas.microsoft.com/office/drawing/2014/main" id="{3FA0BB26-3155-A746-AE6D-47E3F73D93DD}"/>
              </a:ext>
            </a:extLst>
          </p:cNvPr>
          <p:cNvSpPr txBox="1">
            <a:spLocks/>
          </p:cNvSpPr>
          <p:nvPr/>
        </p:nvSpPr>
        <p:spPr>
          <a:xfrm>
            <a:off x="2146654" y="3488435"/>
            <a:ext cx="147694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lgn="ctr">
              <a:buFont typeface="Rokkitt Regular"/>
              <a:buNone/>
            </a:pPr>
            <a:r>
              <a:rPr lang="en-CA" sz="1000">
                <a:latin typeface="Trebuchet MS" panose="020B0703020202090204" pitchFamily="34" charset="0"/>
              </a:rPr>
              <a:t>£20 per person</a:t>
            </a:r>
            <a:endParaRPr lang="en-CA" sz="1000" dirty="0">
              <a:latin typeface="Trebuchet MS" panose="020B0703020202090204" pitchFamily="34" charset="0"/>
            </a:endParaRPr>
          </a:p>
        </p:txBody>
      </p:sp>
      <p:sp>
        <p:nvSpPr>
          <p:cNvPr id="51" name="Google Shape;300;p34">
            <a:extLst>
              <a:ext uri="{FF2B5EF4-FFF2-40B4-BE49-F238E27FC236}">
                <a16:creationId xmlns:a16="http://schemas.microsoft.com/office/drawing/2014/main" id="{0A8C957D-239F-0943-8D1A-D66183C3B6D9}"/>
              </a:ext>
            </a:extLst>
          </p:cNvPr>
          <p:cNvSpPr txBox="1">
            <a:spLocks/>
          </p:cNvSpPr>
          <p:nvPr/>
        </p:nvSpPr>
        <p:spPr>
          <a:xfrm>
            <a:off x="4851397" y="2070548"/>
            <a:ext cx="86847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a:ln>
                  <a:noFill/>
                </a:ln>
                <a:solidFill>
                  <a:srgbClr val="2F2F2F"/>
                </a:solidFill>
                <a:effectLst/>
                <a:uLnTx/>
                <a:uFillTx/>
                <a:latin typeface="Trebuchet MS" panose="020B0703020202090204" pitchFamily="34" charset="0"/>
                <a:sym typeface="Rokkitt Regular"/>
              </a:rPr>
              <a:t>50 seats</a:t>
            </a:r>
            <a:endPar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sp>
        <p:nvSpPr>
          <p:cNvPr id="52" name="Google Shape;301;p34">
            <a:extLst>
              <a:ext uri="{FF2B5EF4-FFF2-40B4-BE49-F238E27FC236}">
                <a16:creationId xmlns:a16="http://schemas.microsoft.com/office/drawing/2014/main" id="{EADB594A-B4D0-8743-A599-6DFE892AC098}"/>
              </a:ext>
            </a:extLst>
          </p:cNvPr>
          <p:cNvSpPr txBox="1">
            <a:spLocks/>
          </p:cNvSpPr>
          <p:nvPr/>
        </p:nvSpPr>
        <p:spPr>
          <a:xfrm>
            <a:off x="4334025" y="2444391"/>
            <a:ext cx="190322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lvl="0" indent="0" algn="ctr">
              <a:buNone/>
              <a:defRPr/>
            </a:pPr>
            <a:r>
              <a:rPr lang="en-CA" sz="1000" i="1" dirty="0">
                <a:latin typeface="Trebuchet MS" panose="020B0703020202090204" pitchFamily="34" charset="0"/>
              </a:rPr>
              <a:t>Winter</a:t>
            </a:r>
            <a:r>
              <a:rPr lang="en-CA" sz="1000" dirty="0">
                <a:latin typeface="Trebuchet MS" panose="020B0703020202090204" pitchFamily="34" charset="0"/>
              </a:rPr>
              <a:t>: 5</a:t>
            </a:r>
            <a:r>
              <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0% Occupancy rate </a:t>
            </a:r>
          </a:p>
        </p:txBody>
      </p:sp>
      <p:sp>
        <p:nvSpPr>
          <p:cNvPr id="53" name="Google Shape;304;p34">
            <a:extLst>
              <a:ext uri="{FF2B5EF4-FFF2-40B4-BE49-F238E27FC236}">
                <a16:creationId xmlns:a16="http://schemas.microsoft.com/office/drawing/2014/main" id="{EB43EBE3-71EE-C241-9F8E-F2E81D00147D}"/>
              </a:ext>
            </a:extLst>
          </p:cNvPr>
          <p:cNvSpPr txBox="1">
            <a:spLocks/>
          </p:cNvSpPr>
          <p:nvPr/>
        </p:nvSpPr>
        <p:spPr>
          <a:xfrm>
            <a:off x="4547165" y="3058194"/>
            <a:ext cx="147694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£12 per person</a:t>
            </a:r>
          </a:p>
        </p:txBody>
      </p:sp>
      <p:sp>
        <p:nvSpPr>
          <p:cNvPr id="54" name="Google Shape;305;p34">
            <a:extLst>
              <a:ext uri="{FF2B5EF4-FFF2-40B4-BE49-F238E27FC236}">
                <a16:creationId xmlns:a16="http://schemas.microsoft.com/office/drawing/2014/main" id="{14C7388B-AB13-2D43-8306-4F9D9A02D183}"/>
              </a:ext>
            </a:extLst>
          </p:cNvPr>
          <p:cNvSpPr txBox="1">
            <a:spLocks/>
          </p:cNvSpPr>
          <p:nvPr/>
        </p:nvSpPr>
        <p:spPr>
          <a:xfrm>
            <a:off x="4547165" y="3488435"/>
            <a:ext cx="147694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£30 per person</a:t>
            </a:r>
          </a:p>
        </p:txBody>
      </p:sp>
      <p:sp>
        <p:nvSpPr>
          <p:cNvPr id="55" name="Google Shape;300;p34">
            <a:extLst>
              <a:ext uri="{FF2B5EF4-FFF2-40B4-BE49-F238E27FC236}">
                <a16:creationId xmlns:a16="http://schemas.microsoft.com/office/drawing/2014/main" id="{E3B6FDE3-CFED-724B-8644-04B06C284384}"/>
              </a:ext>
            </a:extLst>
          </p:cNvPr>
          <p:cNvSpPr txBox="1">
            <a:spLocks/>
          </p:cNvSpPr>
          <p:nvPr/>
        </p:nvSpPr>
        <p:spPr>
          <a:xfrm>
            <a:off x="6705458" y="2070548"/>
            <a:ext cx="164884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a:ln>
                  <a:noFill/>
                </a:ln>
                <a:solidFill>
                  <a:srgbClr val="2F2F2F"/>
                </a:solidFill>
                <a:effectLst/>
                <a:uLnTx/>
                <a:uFillTx/>
                <a:latin typeface="Trebuchet MS" panose="020B0703020202090204" pitchFamily="34" charset="0"/>
                <a:sym typeface="Rokkitt Regular"/>
              </a:rPr>
              <a:t>50 seats</a:t>
            </a:r>
            <a:endPar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sp>
        <p:nvSpPr>
          <p:cNvPr id="56" name="Google Shape;301;p34">
            <a:extLst>
              <a:ext uri="{FF2B5EF4-FFF2-40B4-BE49-F238E27FC236}">
                <a16:creationId xmlns:a16="http://schemas.microsoft.com/office/drawing/2014/main" id="{C6918BA9-C5A5-5E49-9861-BBA626897CD5}"/>
              </a:ext>
            </a:extLst>
          </p:cNvPr>
          <p:cNvSpPr txBox="1">
            <a:spLocks/>
          </p:cNvSpPr>
          <p:nvPr/>
        </p:nvSpPr>
        <p:spPr>
          <a:xfrm>
            <a:off x="6513298" y="2447931"/>
            <a:ext cx="203316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lvl="0" indent="0" algn="ctr">
              <a:buNone/>
              <a:defRPr/>
            </a:pPr>
            <a:r>
              <a:rPr lang="en-CA" sz="1000" i="1">
                <a:latin typeface="Trebuchet MS" panose="020B0703020202090204" pitchFamily="34" charset="0"/>
              </a:rPr>
              <a:t>Winter</a:t>
            </a:r>
            <a:r>
              <a:rPr lang="en-CA" sz="1000">
                <a:latin typeface="Trebuchet MS" panose="020B0703020202090204" pitchFamily="34" charset="0"/>
              </a:rPr>
              <a:t>: </a:t>
            </a:r>
            <a:r>
              <a:rPr kumimoji="0" lang="en-CA" sz="1000" b="0" i="0" u="none" strike="noStrike" kern="0" cap="none" spc="0" normalizeH="0" baseline="0" noProof="0">
                <a:ln>
                  <a:noFill/>
                </a:ln>
                <a:solidFill>
                  <a:srgbClr val="2F2F2F"/>
                </a:solidFill>
                <a:effectLst/>
                <a:uLnTx/>
                <a:uFillTx/>
                <a:latin typeface="Trebuchet MS" panose="020B0703020202090204" pitchFamily="34" charset="0"/>
                <a:sym typeface="Rokkitt Regular"/>
              </a:rPr>
              <a:t>60% Occupancy rate </a:t>
            </a:r>
            <a:endPar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sp>
        <p:nvSpPr>
          <p:cNvPr id="57" name="Google Shape;304;p34">
            <a:extLst>
              <a:ext uri="{FF2B5EF4-FFF2-40B4-BE49-F238E27FC236}">
                <a16:creationId xmlns:a16="http://schemas.microsoft.com/office/drawing/2014/main" id="{2B56C5D1-0C79-6D4B-8AE0-A374D755F818}"/>
              </a:ext>
            </a:extLst>
          </p:cNvPr>
          <p:cNvSpPr txBox="1">
            <a:spLocks/>
          </p:cNvSpPr>
          <p:nvPr/>
        </p:nvSpPr>
        <p:spPr>
          <a:xfrm>
            <a:off x="6819730" y="3045744"/>
            <a:ext cx="1420301"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£12 per person</a:t>
            </a:r>
          </a:p>
        </p:txBody>
      </p:sp>
      <p:sp>
        <p:nvSpPr>
          <p:cNvPr id="58" name="Google Shape;305;p34">
            <a:extLst>
              <a:ext uri="{FF2B5EF4-FFF2-40B4-BE49-F238E27FC236}">
                <a16:creationId xmlns:a16="http://schemas.microsoft.com/office/drawing/2014/main" id="{3912E4B2-4010-6C4F-8C39-95A8D815BEF4}"/>
              </a:ext>
            </a:extLst>
          </p:cNvPr>
          <p:cNvSpPr txBox="1">
            <a:spLocks/>
          </p:cNvSpPr>
          <p:nvPr/>
        </p:nvSpPr>
        <p:spPr>
          <a:xfrm>
            <a:off x="6880343" y="3488435"/>
            <a:ext cx="129907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marR="0" lvl="0" indent="0" algn="ctr" defTabSz="914400" rtl="0" eaLnBrk="1" fontAlgn="auto" latinLnBrk="0" hangingPunct="1">
              <a:lnSpc>
                <a:spcPct val="115000"/>
              </a:lnSpc>
              <a:spcBef>
                <a:spcPts val="0"/>
              </a:spcBef>
              <a:spcAft>
                <a:spcPts val="0"/>
              </a:spcAft>
              <a:buClr>
                <a:srgbClr val="2F2F2F"/>
              </a:buClr>
              <a:buSzPts val="1800"/>
              <a:buFont typeface="Rokkitt Regular"/>
              <a:buNone/>
              <a:tabLst/>
              <a:defRPr/>
            </a:pPr>
            <a:r>
              <a:rPr kumimoji="0" lang="en-CA" sz="1000" b="0" i="0" u="none" strike="noStrike" kern="0" cap="none" spc="0" normalizeH="0" baseline="0" noProof="0">
                <a:ln>
                  <a:noFill/>
                </a:ln>
                <a:solidFill>
                  <a:srgbClr val="2F2F2F"/>
                </a:solidFill>
                <a:effectLst/>
                <a:uLnTx/>
                <a:uFillTx/>
                <a:latin typeface="Trebuchet MS" panose="020B0703020202090204" pitchFamily="34" charset="0"/>
                <a:sym typeface="Rokkitt Regular"/>
              </a:rPr>
              <a:t>£40 per person</a:t>
            </a:r>
            <a:endPar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sp>
        <p:nvSpPr>
          <p:cNvPr id="59" name="ZoneTexte 58">
            <a:extLst>
              <a:ext uri="{FF2B5EF4-FFF2-40B4-BE49-F238E27FC236}">
                <a16:creationId xmlns:a16="http://schemas.microsoft.com/office/drawing/2014/main" id="{FDD64C5F-58E8-6849-A2A8-7EEF47737B48}"/>
              </a:ext>
            </a:extLst>
          </p:cNvPr>
          <p:cNvSpPr txBox="1"/>
          <p:nvPr/>
        </p:nvSpPr>
        <p:spPr>
          <a:xfrm>
            <a:off x="1925710" y="3965636"/>
            <a:ext cx="1903223" cy="246221"/>
          </a:xfrm>
          <a:prstGeom prst="rect">
            <a:avLst/>
          </a:prstGeom>
          <a:noFill/>
        </p:spPr>
        <p:txBody>
          <a:bodyPr wrap="square" rtlCol="0">
            <a:spAutoFit/>
          </a:bodyPr>
          <a:lstStyle/>
          <a:p>
            <a:pPr lvl="0" algn="r">
              <a:defRPr/>
            </a:pPr>
            <a:r>
              <a:rPr lang="fr-FR" sz="1000" i="1" dirty="0">
                <a:latin typeface="Trebuchet MS" panose="020B0703020202090204" pitchFamily="34" charset="0"/>
              </a:rPr>
              <a:t>Winter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£600</a:t>
            </a:r>
          </a:p>
        </p:txBody>
      </p:sp>
      <p:sp>
        <p:nvSpPr>
          <p:cNvPr id="60" name="ZoneTexte 59">
            <a:extLst>
              <a:ext uri="{FF2B5EF4-FFF2-40B4-BE49-F238E27FC236}">
                <a16:creationId xmlns:a16="http://schemas.microsoft.com/office/drawing/2014/main" id="{22DE5FC2-E0BB-4E40-B1C9-62F9F677F760}"/>
              </a:ext>
            </a:extLst>
          </p:cNvPr>
          <p:cNvSpPr txBox="1"/>
          <p:nvPr/>
        </p:nvSpPr>
        <p:spPr>
          <a:xfrm>
            <a:off x="4249044" y="3982467"/>
            <a:ext cx="2015809" cy="246221"/>
          </a:xfrm>
          <a:prstGeom prst="rect">
            <a:avLst/>
          </a:prstGeom>
          <a:noFill/>
        </p:spPr>
        <p:txBody>
          <a:bodyPr wrap="square" rtlCol="0">
            <a:spAutoFit/>
          </a:bodyPr>
          <a:lstStyle/>
          <a:p>
            <a:pPr lvl="0" algn="r">
              <a:defRPr/>
            </a:pPr>
            <a:r>
              <a:rPr lang="fr-FR" sz="1000" i="1" dirty="0">
                <a:latin typeface="Trebuchet MS" panose="020B0703020202090204" pitchFamily="34" charset="0"/>
              </a:rPr>
              <a:t>Winter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£2,100</a:t>
            </a:r>
          </a:p>
        </p:txBody>
      </p:sp>
      <p:sp>
        <p:nvSpPr>
          <p:cNvPr id="61" name="ZoneTexte 60">
            <a:extLst>
              <a:ext uri="{FF2B5EF4-FFF2-40B4-BE49-F238E27FC236}">
                <a16:creationId xmlns:a16="http://schemas.microsoft.com/office/drawing/2014/main" id="{0F80D5A8-4E92-DE4A-B4CF-550FB1787F8B}"/>
              </a:ext>
            </a:extLst>
          </p:cNvPr>
          <p:cNvSpPr txBox="1"/>
          <p:nvPr/>
        </p:nvSpPr>
        <p:spPr>
          <a:xfrm>
            <a:off x="6513298" y="3982467"/>
            <a:ext cx="2015809" cy="246221"/>
          </a:xfrm>
          <a:prstGeom prst="rect">
            <a:avLst/>
          </a:prstGeom>
          <a:noFill/>
        </p:spPr>
        <p:txBody>
          <a:bodyPr wrap="square" rtlCol="0">
            <a:spAutoFit/>
          </a:bodyPr>
          <a:lstStyle/>
          <a:p>
            <a:pPr lvl="0" algn="r">
              <a:defRPr/>
            </a:pPr>
            <a:r>
              <a:rPr lang="fr-FR" sz="1000" i="1" dirty="0">
                <a:latin typeface="Trebuchet MS" panose="020B0703020202090204" pitchFamily="34" charset="0"/>
              </a:rPr>
              <a:t>Winter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£3,900</a:t>
            </a:r>
          </a:p>
        </p:txBody>
      </p:sp>
      <p:cxnSp>
        <p:nvCxnSpPr>
          <p:cNvPr id="62" name="Connecteur droit 61">
            <a:extLst>
              <a:ext uri="{FF2B5EF4-FFF2-40B4-BE49-F238E27FC236}">
                <a16:creationId xmlns:a16="http://schemas.microsoft.com/office/drawing/2014/main" id="{A522B209-0039-6047-8AFD-0FA79D4D2546}"/>
              </a:ext>
            </a:extLst>
          </p:cNvPr>
          <p:cNvCxnSpPr>
            <a:cxnSpLocks/>
          </p:cNvCxnSpPr>
          <p:nvPr/>
        </p:nvCxnSpPr>
        <p:spPr>
          <a:xfrm>
            <a:off x="1933514" y="3939629"/>
            <a:ext cx="180961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F1DA50C2-92A6-6F4D-8EE2-E0E11F4DD4B0}"/>
              </a:ext>
            </a:extLst>
          </p:cNvPr>
          <p:cNvCxnSpPr>
            <a:cxnSpLocks/>
          </p:cNvCxnSpPr>
          <p:nvPr/>
        </p:nvCxnSpPr>
        <p:spPr>
          <a:xfrm>
            <a:off x="4427025" y="3938828"/>
            <a:ext cx="1749877" cy="8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379235FE-50E4-9949-9F54-3A916E0DB9BF}"/>
              </a:ext>
            </a:extLst>
          </p:cNvPr>
          <p:cNvCxnSpPr>
            <a:cxnSpLocks/>
          </p:cNvCxnSpPr>
          <p:nvPr/>
        </p:nvCxnSpPr>
        <p:spPr>
          <a:xfrm>
            <a:off x="6691295" y="3938828"/>
            <a:ext cx="1749877" cy="8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07B3E080-91D2-5441-A4FF-9A944DF8B430}"/>
              </a:ext>
            </a:extLst>
          </p:cNvPr>
          <p:cNvSpPr txBox="1"/>
          <p:nvPr/>
        </p:nvSpPr>
        <p:spPr>
          <a:xfrm>
            <a:off x="3998951" y="4552965"/>
            <a:ext cx="188206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a:ln>
                  <a:noFill/>
                </a:ln>
                <a:solidFill>
                  <a:srgbClr val="2F2F2F"/>
                </a:solidFill>
                <a:effectLst/>
                <a:highlight>
                  <a:srgbClr val="EC8037"/>
                </a:highlight>
                <a:uLnTx/>
                <a:uFillTx/>
                <a:latin typeface="Trebuchet MS" panose="020B0703020202090204" pitchFamily="34" charset="0"/>
                <a:sym typeface="Rokkitt Regular"/>
              </a:rPr>
              <a:t>£6</a:t>
            </a:r>
            <a:r>
              <a:rPr lang="fr-FR" sz="1100" b="1" dirty="0">
                <a:solidFill>
                  <a:srgbClr val="2F2F2F"/>
                </a:solidFill>
                <a:highlight>
                  <a:srgbClr val="EC8037"/>
                </a:highlight>
                <a:latin typeface="Trebuchet MS" panose="020B0703020202090204" pitchFamily="34" charset="0"/>
                <a:sym typeface="Rokkitt Regular"/>
              </a:rPr>
              <a:t>,600 per </a:t>
            </a:r>
            <a:r>
              <a:rPr lang="fr-FR" sz="1100" b="1" dirty="0" err="1">
                <a:solidFill>
                  <a:srgbClr val="2F2F2F"/>
                </a:solidFill>
                <a:highlight>
                  <a:srgbClr val="EC8037"/>
                </a:highlight>
                <a:latin typeface="Trebuchet MS" panose="020B0703020202090204" pitchFamily="34" charset="0"/>
                <a:sym typeface="Rokkitt Regular"/>
              </a:rPr>
              <a:t>day</a:t>
            </a:r>
            <a:r>
              <a:rPr lang="fr-FR" sz="1100" b="1" dirty="0">
                <a:solidFill>
                  <a:srgbClr val="2F2F2F"/>
                </a:solidFill>
                <a:highlight>
                  <a:srgbClr val="EC8037"/>
                </a:highlight>
                <a:latin typeface="Trebuchet MS" panose="020B0703020202090204" pitchFamily="34" charset="0"/>
                <a:sym typeface="Rokkitt Regular"/>
              </a:rPr>
              <a:t> in </a:t>
            </a:r>
            <a:r>
              <a:rPr lang="fr-FR" sz="1100" b="1" dirty="0" err="1">
                <a:solidFill>
                  <a:srgbClr val="2F2F2F"/>
                </a:solidFill>
                <a:highlight>
                  <a:srgbClr val="EC8037"/>
                </a:highlight>
                <a:latin typeface="Trebuchet MS" panose="020B0703020202090204" pitchFamily="34" charset="0"/>
                <a:sym typeface="Rokkitt Regular"/>
              </a:rPr>
              <a:t>winter</a:t>
            </a:r>
            <a:endParaRPr lang="fr-FR" sz="1100" b="1" dirty="0">
              <a:solidFill>
                <a:srgbClr val="2F2F2F"/>
              </a:solidFill>
              <a:highlight>
                <a:srgbClr val="EC8037"/>
              </a:highlight>
              <a:latin typeface="Trebuchet MS" panose="020B0703020202090204" pitchFamily="34" charset="0"/>
              <a:sym typeface="Rokkitt Regular"/>
            </a:endParaRPr>
          </a:p>
        </p:txBody>
      </p:sp>
      <p:sp>
        <p:nvSpPr>
          <p:cNvPr id="67" name="Google Shape;301;p34">
            <a:extLst>
              <a:ext uri="{FF2B5EF4-FFF2-40B4-BE49-F238E27FC236}">
                <a16:creationId xmlns:a16="http://schemas.microsoft.com/office/drawing/2014/main" id="{CB00FAF0-94BE-3F43-9B52-B852485D2E26}"/>
              </a:ext>
            </a:extLst>
          </p:cNvPr>
          <p:cNvSpPr txBox="1">
            <a:spLocks/>
          </p:cNvSpPr>
          <p:nvPr/>
        </p:nvSpPr>
        <p:spPr>
          <a:xfrm>
            <a:off x="1933514" y="2678996"/>
            <a:ext cx="1903222"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lgn="ctr">
              <a:buFont typeface="Rokkitt Regular"/>
              <a:buNone/>
            </a:pPr>
            <a:r>
              <a:rPr lang="en-CA" sz="1000" i="1">
                <a:latin typeface="Trebuchet MS" panose="020B0703020202090204" pitchFamily="34" charset="0"/>
              </a:rPr>
              <a:t>Summer</a:t>
            </a:r>
            <a:r>
              <a:rPr lang="en-CA" sz="1000">
                <a:latin typeface="Trebuchet MS" panose="020B0703020202090204" pitchFamily="34" charset="0"/>
              </a:rPr>
              <a:t>: 50% Occupancy rate </a:t>
            </a:r>
            <a:endParaRPr lang="en-CA" sz="1000" dirty="0">
              <a:latin typeface="Trebuchet MS" panose="020B0703020202090204" pitchFamily="34" charset="0"/>
            </a:endParaRPr>
          </a:p>
        </p:txBody>
      </p:sp>
      <p:sp>
        <p:nvSpPr>
          <p:cNvPr id="68" name="Google Shape;301;p34">
            <a:extLst>
              <a:ext uri="{FF2B5EF4-FFF2-40B4-BE49-F238E27FC236}">
                <a16:creationId xmlns:a16="http://schemas.microsoft.com/office/drawing/2014/main" id="{9EFD4254-B3DA-684F-BC5B-B84C5CDE495A}"/>
              </a:ext>
            </a:extLst>
          </p:cNvPr>
          <p:cNvSpPr txBox="1">
            <a:spLocks/>
          </p:cNvSpPr>
          <p:nvPr/>
        </p:nvSpPr>
        <p:spPr>
          <a:xfrm>
            <a:off x="4154144" y="2665978"/>
            <a:ext cx="226298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lvl="0" indent="0" algn="ctr">
              <a:buNone/>
              <a:defRPr/>
            </a:pPr>
            <a:r>
              <a:rPr lang="en-CA" sz="1000" i="1" dirty="0">
                <a:latin typeface="Trebuchet MS" panose="020B0703020202090204" pitchFamily="34" charset="0"/>
              </a:rPr>
              <a:t>Summer</a:t>
            </a:r>
            <a:r>
              <a:rPr lang="en-CA" sz="1000" dirty="0">
                <a:latin typeface="Trebuchet MS" panose="020B0703020202090204" pitchFamily="34" charset="0"/>
              </a:rPr>
              <a:t>: 9</a:t>
            </a:r>
            <a:r>
              <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0% Occupancy rate </a:t>
            </a:r>
          </a:p>
        </p:txBody>
      </p:sp>
      <p:sp>
        <p:nvSpPr>
          <p:cNvPr id="69" name="Google Shape;301;p34">
            <a:extLst>
              <a:ext uri="{FF2B5EF4-FFF2-40B4-BE49-F238E27FC236}">
                <a16:creationId xmlns:a16="http://schemas.microsoft.com/office/drawing/2014/main" id="{358B8AB1-7C78-DA44-B567-5B79273471A2}"/>
              </a:ext>
            </a:extLst>
          </p:cNvPr>
          <p:cNvSpPr txBox="1">
            <a:spLocks/>
          </p:cNvSpPr>
          <p:nvPr/>
        </p:nvSpPr>
        <p:spPr>
          <a:xfrm>
            <a:off x="6513298" y="2657817"/>
            <a:ext cx="203316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lvl="0" indent="0" algn="ctr">
              <a:buNone/>
              <a:defRPr/>
            </a:pPr>
            <a:r>
              <a:rPr lang="en-CA" sz="1000" i="1">
                <a:latin typeface="Trebuchet MS" panose="020B0703020202090204" pitchFamily="34" charset="0"/>
              </a:rPr>
              <a:t>Summer</a:t>
            </a:r>
            <a:r>
              <a:rPr lang="en-CA" sz="1000">
                <a:latin typeface="Trebuchet MS" panose="020B0703020202090204" pitchFamily="34" charset="0"/>
              </a:rPr>
              <a:t>: </a:t>
            </a:r>
            <a:r>
              <a:rPr kumimoji="0" lang="en-CA" sz="1000" b="0" i="0" u="none" strike="noStrike" kern="0" cap="none" spc="0" normalizeH="0" baseline="0" noProof="0">
                <a:ln>
                  <a:noFill/>
                </a:ln>
                <a:solidFill>
                  <a:srgbClr val="2F2F2F"/>
                </a:solidFill>
                <a:effectLst/>
                <a:uLnTx/>
                <a:uFillTx/>
                <a:latin typeface="Trebuchet MS" panose="020B0703020202090204" pitchFamily="34" charset="0"/>
                <a:sym typeface="Rokkitt Regular"/>
              </a:rPr>
              <a:t>90% Occupancy rate </a:t>
            </a:r>
            <a:endParaRPr kumimoji="0" lang="en-CA" sz="1000" b="0" i="0" u="none" strike="noStrike" kern="0" cap="none" spc="0" normalizeH="0" baseline="0" noProof="0" dirty="0">
              <a:ln>
                <a:noFill/>
              </a:ln>
              <a:solidFill>
                <a:srgbClr val="2F2F2F"/>
              </a:solidFill>
              <a:effectLst/>
              <a:uLnTx/>
              <a:uFillTx/>
              <a:latin typeface="Trebuchet MS" panose="020B0703020202090204" pitchFamily="34" charset="0"/>
              <a:sym typeface="Rokkitt Regular"/>
            </a:endParaRPr>
          </a:p>
        </p:txBody>
      </p:sp>
      <p:sp>
        <p:nvSpPr>
          <p:cNvPr id="70" name="ZoneTexte 69">
            <a:extLst>
              <a:ext uri="{FF2B5EF4-FFF2-40B4-BE49-F238E27FC236}">
                <a16:creationId xmlns:a16="http://schemas.microsoft.com/office/drawing/2014/main" id="{BE4A4BB7-6CBA-4E4E-805F-2D947ED77D44}"/>
              </a:ext>
            </a:extLst>
          </p:cNvPr>
          <p:cNvSpPr txBox="1"/>
          <p:nvPr/>
        </p:nvSpPr>
        <p:spPr>
          <a:xfrm>
            <a:off x="1925349" y="4159485"/>
            <a:ext cx="1903223" cy="246221"/>
          </a:xfrm>
          <a:prstGeom prst="rect">
            <a:avLst/>
          </a:prstGeom>
          <a:noFill/>
        </p:spPr>
        <p:txBody>
          <a:bodyPr wrap="square" rtlCol="0">
            <a:spAutoFit/>
          </a:bodyPr>
          <a:lstStyle/>
          <a:p>
            <a:pPr lvl="0" algn="r">
              <a:defRPr/>
            </a:pPr>
            <a:r>
              <a:rPr lang="fr-FR" sz="1000" i="1" dirty="0" err="1">
                <a:latin typeface="Trebuchet MS" panose="020B0703020202090204" pitchFamily="34" charset="0"/>
              </a:rPr>
              <a:t>Summer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£1,500</a:t>
            </a:r>
          </a:p>
        </p:txBody>
      </p:sp>
      <p:sp>
        <p:nvSpPr>
          <p:cNvPr id="73" name="ZoneTexte 72">
            <a:extLst>
              <a:ext uri="{FF2B5EF4-FFF2-40B4-BE49-F238E27FC236}">
                <a16:creationId xmlns:a16="http://schemas.microsoft.com/office/drawing/2014/main" id="{1BA67F5F-6A48-9F4D-B591-FAECE20C10B8}"/>
              </a:ext>
            </a:extLst>
          </p:cNvPr>
          <p:cNvSpPr txBox="1"/>
          <p:nvPr/>
        </p:nvSpPr>
        <p:spPr>
          <a:xfrm>
            <a:off x="4249044" y="4160336"/>
            <a:ext cx="2015809" cy="246221"/>
          </a:xfrm>
          <a:prstGeom prst="rect">
            <a:avLst/>
          </a:prstGeom>
          <a:noFill/>
        </p:spPr>
        <p:txBody>
          <a:bodyPr wrap="square" rtlCol="0">
            <a:spAutoFit/>
          </a:bodyPr>
          <a:lstStyle/>
          <a:p>
            <a:pPr lvl="0" algn="r">
              <a:defRPr/>
            </a:pPr>
            <a:r>
              <a:rPr lang="fr-FR" sz="1000" i="1" dirty="0" err="1">
                <a:latin typeface="Trebuchet MS" panose="020B0703020202090204" pitchFamily="34" charset="0"/>
              </a:rPr>
              <a:t>Summer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£3,800</a:t>
            </a:r>
          </a:p>
        </p:txBody>
      </p:sp>
      <p:sp>
        <p:nvSpPr>
          <p:cNvPr id="74" name="ZoneTexte 73">
            <a:extLst>
              <a:ext uri="{FF2B5EF4-FFF2-40B4-BE49-F238E27FC236}">
                <a16:creationId xmlns:a16="http://schemas.microsoft.com/office/drawing/2014/main" id="{999ED646-19DA-2841-A0EE-FC921EBF3D81}"/>
              </a:ext>
            </a:extLst>
          </p:cNvPr>
          <p:cNvSpPr txBox="1"/>
          <p:nvPr/>
        </p:nvSpPr>
        <p:spPr>
          <a:xfrm>
            <a:off x="6513298" y="4163037"/>
            <a:ext cx="2015809" cy="246221"/>
          </a:xfrm>
          <a:prstGeom prst="rect">
            <a:avLst/>
          </a:prstGeom>
          <a:noFill/>
        </p:spPr>
        <p:txBody>
          <a:bodyPr wrap="square" rtlCol="0">
            <a:spAutoFit/>
          </a:bodyPr>
          <a:lstStyle/>
          <a:p>
            <a:pPr lvl="0" algn="r">
              <a:defRPr/>
            </a:pPr>
            <a:r>
              <a:rPr lang="fr-FR" sz="1000" i="1" dirty="0" err="1">
                <a:latin typeface="Trebuchet MS" panose="020B0703020202090204" pitchFamily="34" charset="0"/>
              </a:rPr>
              <a:t>Summer</a:t>
            </a:r>
            <a:r>
              <a:rPr lang="fr-FR" sz="1000" dirty="0">
                <a:latin typeface="Trebuchet MS" panose="020B0703020202090204" pitchFamily="34" charset="0"/>
              </a:rPr>
              <a:t>: </a:t>
            </a:r>
            <a:r>
              <a:rPr kumimoji="0" lang="en-CA" sz="1000" b="1" i="0" u="none" strike="noStrike" kern="0" cap="none" spc="0" normalizeH="0" baseline="0" noProof="0" dirty="0">
                <a:ln>
                  <a:noFill/>
                </a:ln>
                <a:solidFill>
                  <a:srgbClr val="2F2F2F"/>
                </a:solidFill>
                <a:effectLst/>
                <a:uLnTx/>
                <a:uFillTx/>
                <a:latin typeface="Trebuchet MS" panose="020B0703020202090204" pitchFamily="34" charset="0"/>
                <a:sym typeface="Rokkitt Regular"/>
              </a:rPr>
              <a:t>£5,800</a:t>
            </a:r>
          </a:p>
        </p:txBody>
      </p:sp>
      <p:sp>
        <p:nvSpPr>
          <p:cNvPr id="75" name="ZoneTexte 74">
            <a:extLst>
              <a:ext uri="{FF2B5EF4-FFF2-40B4-BE49-F238E27FC236}">
                <a16:creationId xmlns:a16="http://schemas.microsoft.com/office/drawing/2014/main" id="{677F34F2-82F6-FD43-A402-EC6BAA853864}"/>
              </a:ext>
            </a:extLst>
          </p:cNvPr>
          <p:cNvSpPr txBox="1"/>
          <p:nvPr/>
        </p:nvSpPr>
        <p:spPr>
          <a:xfrm>
            <a:off x="6417132" y="4554976"/>
            <a:ext cx="2111978"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a:ln>
                  <a:noFill/>
                </a:ln>
                <a:solidFill>
                  <a:srgbClr val="2F2F2F"/>
                </a:solidFill>
                <a:effectLst/>
                <a:highlight>
                  <a:srgbClr val="EC8037"/>
                </a:highlight>
                <a:uLnTx/>
                <a:uFillTx/>
                <a:latin typeface="Trebuchet MS" panose="020B0703020202090204" pitchFamily="34" charset="0"/>
                <a:sym typeface="Rokkitt Regular"/>
              </a:rPr>
              <a:t>£1</a:t>
            </a:r>
            <a:r>
              <a:rPr lang="fr-FR" sz="1100" b="1" dirty="0">
                <a:solidFill>
                  <a:srgbClr val="2F2F2F"/>
                </a:solidFill>
                <a:highlight>
                  <a:srgbClr val="EC8037"/>
                </a:highlight>
                <a:latin typeface="Trebuchet MS" panose="020B0703020202090204" pitchFamily="34" charset="0"/>
                <a:sym typeface="Rokkitt Regular"/>
              </a:rPr>
              <a:t>1,100 per </a:t>
            </a:r>
            <a:r>
              <a:rPr lang="fr-FR" sz="1100" b="1" dirty="0" err="1">
                <a:solidFill>
                  <a:srgbClr val="2F2F2F"/>
                </a:solidFill>
                <a:highlight>
                  <a:srgbClr val="EC8037"/>
                </a:highlight>
                <a:latin typeface="Trebuchet MS" panose="020B0703020202090204" pitchFamily="34" charset="0"/>
                <a:sym typeface="Rokkitt Regular"/>
              </a:rPr>
              <a:t>day</a:t>
            </a:r>
            <a:r>
              <a:rPr lang="fr-FR" sz="1100" b="1" dirty="0">
                <a:solidFill>
                  <a:srgbClr val="2F2F2F"/>
                </a:solidFill>
                <a:highlight>
                  <a:srgbClr val="EC8037"/>
                </a:highlight>
                <a:latin typeface="Trebuchet MS" panose="020B0703020202090204" pitchFamily="34" charset="0"/>
                <a:sym typeface="Rokkitt Regular"/>
              </a:rPr>
              <a:t> in </a:t>
            </a:r>
            <a:r>
              <a:rPr lang="fr-FR" sz="1100" b="1" dirty="0" err="1">
                <a:solidFill>
                  <a:srgbClr val="2F2F2F"/>
                </a:solidFill>
                <a:highlight>
                  <a:srgbClr val="EC8037"/>
                </a:highlight>
                <a:latin typeface="Trebuchet MS" panose="020B0703020202090204" pitchFamily="34" charset="0"/>
                <a:sym typeface="Rokkitt Regular"/>
              </a:rPr>
              <a:t>summer</a:t>
            </a:r>
            <a:endParaRPr lang="fr-FR" sz="1100" b="1" dirty="0">
              <a:solidFill>
                <a:srgbClr val="2F2F2F"/>
              </a:solidFill>
              <a:highlight>
                <a:srgbClr val="EC8037"/>
              </a:highlight>
              <a:latin typeface="Trebuchet MS" panose="020B0703020202090204" pitchFamily="34" charset="0"/>
              <a:sym typeface="Rokkitt Regular"/>
            </a:endParaRPr>
          </a:p>
        </p:txBody>
      </p:sp>
      <p:sp>
        <p:nvSpPr>
          <p:cNvPr id="79" name="ZoneTexte 78">
            <a:extLst>
              <a:ext uri="{FF2B5EF4-FFF2-40B4-BE49-F238E27FC236}">
                <a16:creationId xmlns:a16="http://schemas.microsoft.com/office/drawing/2014/main" id="{9AB9B3EF-6FD1-8C48-8EF2-D54D247ADE1D}"/>
              </a:ext>
            </a:extLst>
          </p:cNvPr>
          <p:cNvSpPr txBox="1"/>
          <p:nvPr/>
        </p:nvSpPr>
        <p:spPr>
          <a:xfrm>
            <a:off x="6100662" y="2718775"/>
            <a:ext cx="396262"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+5%</a:t>
            </a:r>
          </a:p>
        </p:txBody>
      </p:sp>
      <p:sp>
        <p:nvSpPr>
          <p:cNvPr id="80" name="ZoneTexte 79">
            <a:extLst>
              <a:ext uri="{FF2B5EF4-FFF2-40B4-BE49-F238E27FC236}">
                <a16:creationId xmlns:a16="http://schemas.microsoft.com/office/drawing/2014/main" id="{C2930378-9654-094C-87E0-CD274ABE5146}"/>
              </a:ext>
            </a:extLst>
          </p:cNvPr>
          <p:cNvSpPr txBox="1"/>
          <p:nvPr/>
        </p:nvSpPr>
        <p:spPr>
          <a:xfrm>
            <a:off x="5800431" y="3540423"/>
            <a:ext cx="396262"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+5%</a:t>
            </a:r>
          </a:p>
        </p:txBody>
      </p:sp>
      <p:sp>
        <p:nvSpPr>
          <p:cNvPr id="81" name="ZoneTexte 80">
            <a:extLst>
              <a:ext uri="{FF2B5EF4-FFF2-40B4-BE49-F238E27FC236}">
                <a16:creationId xmlns:a16="http://schemas.microsoft.com/office/drawing/2014/main" id="{9EE57D07-C74F-EE4A-80E9-224C37CC5A95}"/>
              </a:ext>
            </a:extLst>
          </p:cNvPr>
          <p:cNvSpPr txBox="1"/>
          <p:nvPr/>
        </p:nvSpPr>
        <p:spPr>
          <a:xfrm>
            <a:off x="7958040" y="3538869"/>
            <a:ext cx="463588"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+10%</a:t>
            </a:r>
          </a:p>
        </p:txBody>
      </p:sp>
      <p:sp>
        <p:nvSpPr>
          <p:cNvPr id="82" name="ZoneTexte 81">
            <a:extLst>
              <a:ext uri="{FF2B5EF4-FFF2-40B4-BE49-F238E27FC236}">
                <a16:creationId xmlns:a16="http://schemas.microsoft.com/office/drawing/2014/main" id="{E4B40299-31F4-C64C-8E8A-BB5933219700}"/>
              </a:ext>
            </a:extLst>
          </p:cNvPr>
          <p:cNvSpPr txBox="1"/>
          <p:nvPr/>
        </p:nvSpPr>
        <p:spPr>
          <a:xfrm>
            <a:off x="8325343" y="2711197"/>
            <a:ext cx="396262"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+5%</a:t>
            </a:r>
          </a:p>
        </p:txBody>
      </p:sp>
      <p:sp>
        <p:nvSpPr>
          <p:cNvPr id="83" name="ZoneTexte 82">
            <a:extLst>
              <a:ext uri="{FF2B5EF4-FFF2-40B4-BE49-F238E27FC236}">
                <a16:creationId xmlns:a16="http://schemas.microsoft.com/office/drawing/2014/main" id="{09BD2A5F-0C01-F148-AEC2-09F09BFA5725}"/>
              </a:ext>
            </a:extLst>
          </p:cNvPr>
          <p:cNvSpPr txBox="1"/>
          <p:nvPr/>
        </p:nvSpPr>
        <p:spPr>
          <a:xfrm>
            <a:off x="6095394" y="2490722"/>
            <a:ext cx="463588" cy="246221"/>
          </a:xfrm>
          <a:prstGeom prst="rect">
            <a:avLst/>
          </a:prstGeom>
          <a:noFill/>
        </p:spPr>
        <p:txBody>
          <a:bodyPr wrap="none" rtlCol="0">
            <a:spAutoFit/>
          </a:bodyPr>
          <a:lstStyle/>
          <a:p>
            <a:r>
              <a:rPr lang="en-GB" sz="1000" i="1" dirty="0">
                <a:solidFill>
                  <a:srgbClr val="EC8037"/>
                </a:solidFill>
                <a:latin typeface="Trebuchet MS" panose="020B0703020202090204" pitchFamily="34" charset="0"/>
              </a:rPr>
              <a:t>+10%</a:t>
            </a:r>
          </a:p>
        </p:txBody>
      </p:sp>
      <p:sp>
        <p:nvSpPr>
          <p:cNvPr id="2" name="ZoneTexte 1">
            <a:extLst>
              <a:ext uri="{FF2B5EF4-FFF2-40B4-BE49-F238E27FC236}">
                <a16:creationId xmlns:a16="http://schemas.microsoft.com/office/drawing/2014/main" id="{BB40D8AF-B304-234B-979C-9EE7AAD0C162}"/>
              </a:ext>
            </a:extLst>
          </p:cNvPr>
          <p:cNvSpPr txBox="1"/>
          <p:nvPr/>
        </p:nvSpPr>
        <p:spPr>
          <a:xfrm>
            <a:off x="787199" y="4538337"/>
            <a:ext cx="772881" cy="2544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rgbClr val="2F2F2F"/>
              </a:buClr>
              <a:buSzPts val="1800"/>
              <a:buFont typeface="Rokkitt Regular"/>
              <a:buNone/>
              <a:defRPr sz="1000" i="1">
                <a:solidFill>
                  <a:srgbClr val="2F2F2F"/>
                </a:solidFill>
                <a:latin typeface="Trebuchet MS" panose="020B0703020202090204" pitchFamily="34" charset="0"/>
                <a:ea typeface="Rokkitt Regular"/>
                <a:cs typeface="Rokkitt Regular"/>
              </a:defRPr>
            </a:lvl1pPr>
            <a:lvl2pPr marL="914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2pPr>
            <a:lvl3pPr marL="1371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3pPr>
            <a:lvl4pPr marL="18288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4pPr>
            <a:lvl5pPr marL="22860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5pPr>
            <a:lvl6pPr marL="27432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6pPr>
            <a:lvl7pPr marL="3200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7pPr>
            <a:lvl8pPr marL="3657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8pPr>
            <a:lvl9pPr marL="4114800"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defRPr>
            </a:lvl9pPr>
          </a:lstStyle>
          <a:p>
            <a:r>
              <a:rPr lang="en-GB" sz="1100" b="1" i="0" dirty="0"/>
              <a:t>Total:</a:t>
            </a:r>
          </a:p>
        </p:txBody>
      </p:sp>
      <p:sp>
        <p:nvSpPr>
          <p:cNvPr id="66" name="ZoneTexte 65">
            <a:extLst>
              <a:ext uri="{FF2B5EF4-FFF2-40B4-BE49-F238E27FC236}">
                <a16:creationId xmlns:a16="http://schemas.microsoft.com/office/drawing/2014/main" id="{E8407196-F6AA-BB44-9E86-FD8B5E21E078}"/>
              </a:ext>
            </a:extLst>
          </p:cNvPr>
          <p:cNvSpPr txBox="1"/>
          <p:nvPr/>
        </p:nvSpPr>
        <p:spPr>
          <a:xfrm>
            <a:off x="685588" y="4097110"/>
            <a:ext cx="944908" cy="2544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rgbClr val="2F2F2F"/>
              </a:buClr>
              <a:buSzPts val="1800"/>
              <a:buFont typeface="Rokkitt Regular"/>
              <a:buNone/>
              <a:defRPr sz="1000" i="1">
                <a:solidFill>
                  <a:srgbClr val="2F2F2F"/>
                </a:solidFill>
                <a:latin typeface="Trebuchet MS" panose="020B0703020202090204" pitchFamily="34" charset="0"/>
                <a:ea typeface="Rokkitt Regular"/>
                <a:cs typeface="Rokkitt Regular"/>
              </a:defRPr>
            </a:lvl1pPr>
            <a:lvl2pPr marL="914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2pPr>
            <a:lvl3pPr marL="1371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3pPr>
            <a:lvl4pPr marL="18288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4pPr>
            <a:lvl5pPr marL="22860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5pPr>
            <a:lvl6pPr marL="27432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6pPr>
            <a:lvl7pPr marL="3200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7pPr>
            <a:lvl8pPr marL="3657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8pPr>
            <a:lvl9pPr marL="4114800"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defRPr>
            </a:lvl9pPr>
          </a:lstStyle>
          <a:p>
            <a:r>
              <a:rPr lang="en-GB" dirty="0"/>
              <a:t>Sub-total:</a:t>
            </a:r>
          </a:p>
        </p:txBody>
      </p:sp>
      <p:sp>
        <p:nvSpPr>
          <p:cNvPr id="71" name="ZoneTexte 70">
            <a:extLst>
              <a:ext uri="{FF2B5EF4-FFF2-40B4-BE49-F238E27FC236}">
                <a16:creationId xmlns:a16="http://schemas.microsoft.com/office/drawing/2014/main" id="{32B2DA41-07FD-7649-B7AC-B67AC5A347EC}"/>
              </a:ext>
            </a:extLst>
          </p:cNvPr>
          <p:cNvSpPr txBox="1"/>
          <p:nvPr/>
        </p:nvSpPr>
        <p:spPr>
          <a:xfrm>
            <a:off x="5810252" y="4561488"/>
            <a:ext cx="772881" cy="2544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rgbClr val="2F2F2F"/>
              </a:buClr>
              <a:buSzPts val="1800"/>
              <a:buFont typeface="Rokkitt Regular"/>
              <a:buNone/>
              <a:defRPr sz="1000" i="1">
                <a:solidFill>
                  <a:srgbClr val="2F2F2F"/>
                </a:solidFill>
                <a:latin typeface="Trebuchet MS" panose="020B0703020202090204" pitchFamily="34" charset="0"/>
                <a:ea typeface="Rokkitt Regular"/>
                <a:cs typeface="Rokkitt Regular"/>
              </a:defRPr>
            </a:lvl1pPr>
            <a:lvl2pPr marL="914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2pPr>
            <a:lvl3pPr marL="1371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3pPr>
            <a:lvl4pPr marL="18288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4pPr>
            <a:lvl5pPr marL="22860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5pPr>
            <a:lvl6pPr marL="27432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6pPr>
            <a:lvl7pPr marL="32004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7pPr>
            <a:lvl8pPr marL="3657600" indent="-317500">
              <a:lnSpc>
                <a:spcPct val="115000"/>
              </a:lnSpc>
              <a:spcBef>
                <a:spcPts val="1600"/>
              </a:spcBef>
              <a:buClr>
                <a:srgbClr val="2F2F2F"/>
              </a:buClr>
              <a:buSzPts val="1400"/>
              <a:buFont typeface="Rokkitt Regular"/>
              <a:buChar char="○"/>
              <a:defRPr>
                <a:solidFill>
                  <a:srgbClr val="2F2F2F"/>
                </a:solidFill>
                <a:latin typeface="Rokkitt Regular"/>
                <a:ea typeface="Rokkitt Regular"/>
                <a:cs typeface="Rokkitt Regular"/>
              </a:defRPr>
            </a:lvl8pPr>
            <a:lvl9pPr marL="4114800"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defRPr>
            </a:lvl9pPr>
          </a:lstStyle>
          <a:p>
            <a:r>
              <a:rPr lang="en-GB" sz="1100" dirty="0"/>
              <a:t>and</a:t>
            </a:r>
          </a:p>
        </p:txBody>
      </p:sp>
    </p:spTree>
    <p:extLst>
      <p:ext uri="{BB962C8B-B14F-4D97-AF65-F5344CB8AC3E}">
        <p14:creationId xmlns:p14="http://schemas.microsoft.com/office/powerpoint/2010/main" val="378070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9" name="Google Shape;409;p39"/>
          <p:cNvSpPr txBox="1">
            <a:spLocks noGrp="1"/>
          </p:cNvSpPr>
          <p:nvPr>
            <p:ph type="ctrTitle" idx="4294967295"/>
          </p:nvPr>
        </p:nvSpPr>
        <p:spPr>
          <a:xfrm>
            <a:off x="2845062" y="1682500"/>
            <a:ext cx="1787753"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Restaurant / </a:t>
            </a:r>
            <a:r>
              <a:rPr lang="fr-FR" sz="1400" dirty="0" err="1">
                <a:solidFill>
                  <a:srgbClr val="2F2F2F"/>
                </a:solidFill>
              </a:rPr>
              <a:t>Dinner</a:t>
            </a:r>
            <a:endParaRPr sz="1400" dirty="0">
              <a:solidFill>
                <a:srgbClr val="2F2F2F"/>
              </a:solidFill>
            </a:endParaRPr>
          </a:p>
        </p:txBody>
      </p:sp>
      <p:sp>
        <p:nvSpPr>
          <p:cNvPr id="411" name="Google Shape;411;p39"/>
          <p:cNvSpPr txBox="1">
            <a:spLocks noGrp="1"/>
          </p:cNvSpPr>
          <p:nvPr>
            <p:ph type="ctrTitle" idx="4294967295"/>
          </p:nvPr>
        </p:nvSpPr>
        <p:spPr>
          <a:xfrm>
            <a:off x="2845063" y="2983522"/>
            <a:ext cx="2074094"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Bar &amp; </a:t>
            </a:r>
            <a:r>
              <a:rPr lang="fr-FR" sz="1400" dirty="0" err="1">
                <a:solidFill>
                  <a:srgbClr val="2F2F2F"/>
                </a:solidFill>
              </a:rPr>
              <a:t>Rooftop</a:t>
            </a:r>
            <a:r>
              <a:rPr lang="fr-FR" sz="1400" dirty="0">
                <a:solidFill>
                  <a:srgbClr val="2F2F2F"/>
                </a:solidFill>
              </a:rPr>
              <a:t> / Summer</a:t>
            </a:r>
            <a:endParaRPr sz="1400" dirty="0">
              <a:solidFill>
                <a:srgbClr val="2F2F2F"/>
              </a:solidFill>
            </a:endParaRPr>
          </a:p>
        </p:txBody>
      </p:sp>
      <p:sp>
        <p:nvSpPr>
          <p:cNvPr id="414" name="Google Shape;414;p39"/>
          <p:cNvSpPr txBox="1">
            <a:spLocks noGrp="1"/>
          </p:cNvSpPr>
          <p:nvPr>
            <p:ph type="subTitle" idx="4294967295"/>
          </p:nvPr>
        </p:nvSpPr>
        <p:spPr>
          <a:xfrm>
            <a:off x="742494" y="2011762"/>
            <a:ext cx="2007600" cy="588000"/>
          </a:xfrm>
          <a:prstGeom prst="rect">
            <a:avLst/>
          </a:prstGeom>
        </p:spPr>
        <p:txBody>
          <a:bodyPr spcFirstLastPara="1" wrap="square" lIns="91425" tIns="91425" rIns="91425" bIns="91425" anchor="ctr" anchorCtr="0">
            <a:noAutofit/>
          </a:bodyPr>
          <a:lstStyle/>
          <a:p>
            <a:pPr marL="171450" indent="-171450">
              <a:buSzPct val="100000"/>
              <a:buFont typeface="Arial" panose="020B0604020202020204" pitchFamily="34" charset="0"/>
              <a:buChar char="•"/>
            </a:pPr>
            <a:r>
              <a:rPr lang="en" sz="1050" dirty="0"/>
              <a:t>£3,700 per lunch</a:t>
            </a:r>
          </a:p>
          <a:p>
            <a:pPr marL="171450" indent="-171450">
              <a:buSzPct val="100000"/>
              <a:buFont typeface="Arial" panose="020B0604020202020204" pitchFamily="34" charset="0"/>
              <a:buChar char="•"/>
            </a:pPr>
            <a:r>
              <a:rPr lang="en" sz="1050" dirty="0">
                <a:solidFill>
                  <a:srgbClr val="2F2F2F"/>
                </a:solidFill>
              </a:rPr>
              <a:t>355 days</a:t>
            </a:r>
          </a:p>
          <a:p>
            <a:pPr marL="0" indent="0">
              <a:buSzPct val="100000"/>
              <a:buNone/>
            </a:pPr>
            <a:r>
              <a:rPr lang="en" sz="1600" b="1" dirty="0"/>
              <a:t>1.3 </a:t>
            </a:r>
            <a:r>
              <a:rPr lang="fr-FR" sz="1600" b="1" dirty="0"/>
              <a:t>M£ per </a:t>
            </a:r>
            <a:r>
              <a:rPr lang="fr-FR" sz="1600" b="1" dirty="0" err="1"/>
              <a:t>Year</a:t>
            </a:r>
            <a:endParaRPr sz="1600" b="1" dirty="0">
              <a:solidFill>
                <a:srgbClr val="2F2F2F"/>
              </a:solidFill>
            </a:endParaRPr>
          </a:p>
        </p:txBody>
      </p:sp>
      <p:sp>
        <p:nvSpPr>
          <p:cNvPr id="415" name="Google Shape;415;p39"/>
          <p:cNvSpPr txBox="1">
            <a:spLocks noGrp="1"/>
          </p:cNvSpPr>
          <p:nvPr>
            <p:ph type="ctrTitle" idx="4294967295"/>
          </p:nvPr>
        </p:nvSpPr>
        <p:spPr>
          <a:xfrm>
            <a:off x="742494" y="1682500"/>
            <a:ext cx="1816416"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Restaurant / Brunch</a:t>
            </a:r>
            <a:endParaRPr sz="1400" dirty="0">
              <a:solidFill>
                <a:srgbClr val="2F2F2F"/>
              </a:solidFill>
            </a:endParaRPr>
          </a:p>
        </p:txBody>
      </p:sp>
      <p:sp>
        <p:nvSpPr>
          <p:cNvPr id="417" name="Google Shape;417;p39"/>
          <p:cNvSpPr txBox="1">
            <a:spLocks noGrp="1"/>
          </p:cNvSpPr>
          <p:nvPr>
            <p:ph type="ctrTitle" idx="4294967295"/>
          </p:nvPr>
        </p:nvSpPr>
        <p:spPr>
          <a:xfrm>
            <a:off x="742493" y="2983525"/>
            <a:ext cx="1915501"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Bar &amp; </a:t>
            </a:r>
            <a:r>
              <a:rPr lang="fr-FR" sz="1400" dirty="0" err="1">
                <a:solidFill>
                  <a:srgbClr val="2F2F2F"/>
                </a:solidFill>
              </a:rPr>
              <a:t>Rooftop</a:t>
            </a:r>
            <a:r>
              <a:rPr lang="fr-FR" sz="1400" dirty="0">
                <a:solidFill>
                  <a:srgbClr val="2F2F2F"/>
                </a:solidFill>
              </a:rPr>
              <a:t> / Winter</a:t>
            </a:r>
            <a:endParaRPr sz="1400" dirty="0">
              <a:solidFill>
                <a:srgbClr val="2F2F2F"/>
              </a:solidFill>
            </a:endParaRPr>
          </a:p>
        </p:txBody>
      </p:sp>
      <p:sp>
        <p:nvSpPr>
          <p:cNvPr id="420" name="Google Shape;420;p39"/>
          <p:cNvSpPr/>
          <p:nvPr/>
        </p:nvSpPr>
        <p:spPr>
          <a:xfrm>
            <a:off x="643800" y="3160879"/>
            <a:ext cx="92100" cy="92100"/>
          </a:xfrm>
          <a:prstGeom prst="rect">
            <a:avLst/>
          </a:prstGeom>
          <a:solidFill>
            <a:srgbClr val="A3A3A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39"/>
          <p:cNvSpPr/>
          <p:nvPr/>
        </p:nvSpPr>
        <p:spPr>
          <a:xfrm>
            <a:off x="2723146" y="1874151"/>
            <a:ext cx="92100" cy="92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999999"/>
              </a:solidFill>
              <a:effectLst/>
              <a:uLnTx/>
              <a:uFillTx/>
              <a:latin typeface="Arial"/>
              <a:cs typeface="Arial"/>
              <a:sym typeface="Arial"/>
            </a:endParaRPr>
          </a:p>
        </p:txBody>
      </p:sp>
      <p:sp>
        <p:nvSpPr>
          <p:cNvPr id="22" name="Google Shape;414;p39">
            <a:extLst>
              <a:ext uri="{FF2B5EF4-FFF2-40B4-BE49-F238E27FC236}">
                <a16:creationId xmlns:a16="http://schemas.microsoft.com/office/drawing/2014/main" id="{86F20D11-C3BF-446A-9FAC-930BD304A91A}"/>
              </a:ext>
            </a:extLst>
          </p:cNvPr>
          <p:cNvSpPr txBox="1">
            <a:spLocks/>
          </p:cNvSpPr>
          <p:nvPr/>
        </p:nvSpPr>
        <p:spPr>
          <a:xfrm>
            <a:off x="2855002" y="2003857"/>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£8,200 per dinner</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355 days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kumimoji="0" lang="en-GB" sz="1600" b="1" i="0" u="none" strike="noStrike" kern="0" cap="none" spc="0" normalizeH="0" baseline="0" noProof="0" dirty="0">
                <a:ln>
                  <a:noFill/>
                </a:ln>
                <a:solidFill>
                  <a:srgbClr val="2F2F2F"/>
                </a:solidFill>
                <a:effectLst/>
                <a:uLnTx/>
                <a:uFillTx/>
                <a:latin typeface="Rokkitt Regular"/>
                <a:cs typeface="Rokkitt Regular"/>
                <a:sym typeface="Rokkitt Regular"/>
              </a:rPr>
              <a:t>3.1 M£ per Year</a:t>
            </a:r>
          </a:p>
        </p:txBody>
      </p:sp>
      <p:sp>
        <p:nvSpPr>
          <p:cNvPr id="23" name="Google Shape;414;p39">
            <a:extLst>
              <a:ext uri="{FF2B5EF4-FFF2-40B4-BE49-F238E27FC236}">
                <a16:creationId xmlns:a16="http://schemas.microsoft.com/office/drawing/2014/main" id="{FBCD2393-258B-4873-8758-822ADC451591}"/>
              </a:ext>
            </a:extLst>
          </p:cNvPr>
          <p:cNvSpPr txBox="1">
            <a:spLocks/>
          </p:cNvSpPr>
          <p:nvPr/>
        </p:nvSpPr>
        <p:spPr>
          <a:xfrm>
            <a:off x="742494" y="3323728"/>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a:t>
            </a:r>
            <a:r>
              <a:rPr lang="en-GB" sz="1050" dirty="0"/>
              <a:t>6,6</a:t>
            </a: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00 per day</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8 months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lang="en-GB" sz="1600" b="1" dirty="0"/>
              <a:t>1</a:t>
            </a:r>
            <a:r>
              <a:rPr kumimoji="0" lang="en-GB" sz="1600" b="1" i="0" u="none" strike="noStrike" kern="0" cap="none" spc="0" normalizeH="0" baseline="0" noProof="0" dirty="0">
                <a:ln>
                  <a:noFill/>
                </a:ln>
                <a:solidFill>
                  <a:srgbClr val="2F2F2F"/>
                </a:solidFill>
                <a:effectLst/>
                <a:uLnTx/>
                <a:uFillTx/>
                <a:latin typeface="Rokkitt Regular"/>
                <a:cs typeface="Rokkitt Regular"/>
                <a:sym typeface="Rokkitt Regular"/>
              </a:rPr>
              <a:t>.6 M£ per Year</a:t>
            </a:r>
          </a:p>
        </p:txBody>
      </p:sp>
      <p:sp>
        <p:nvSpPr>
          <p:cNvPr id="24" name="Google Shape;414;p39">
            <a:extLst>
              <a:ext uri="{FF2B5EF4-FFF2-40B4-BE49-F238E27FC236}">
                <a16:creationId xmlns:a16="http://schemas.microsoft.com/office/drawing/2014/main" id="{F6BA0DB5-DAE3-41D6-AC9D-28F95DA85B1A}"/>
              </a:ext>
            </a:extLst>
          </p:cNvPr>
          <p:cNvSpPr txBox="1">
            <a:spLocks/>
          </p:cNvSpPr>
          <p:nvPr/>
        </p:nvSpPr>
        <p:spPr>
          <a:xfrm>
            <a:off x="2863920" y="3317104"/>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a:t>
            </a:r>
            <a:r>
              <a:rPr lang="en-GB" sz="1050" dirty="0"/>
              <a:t>11,1</a:t>
            </a: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00 per day</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cs typeface="Rokkitt Regular"/>
                <a:sym typeface="Rokkitt Regular"/>
              </a:rPr>
              <a:t>4 months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lang="en-GB" sz="1600" b="1" dirty="0"/>
              <a:t>1</a:t>
            </a:r>
            <a:r>
              <a:rPr kumimoji="0" lang="en-GB" sz="1600" b="1" i="0" u="none" strike="noStrike" kern="0" cap="none" spc="0" normalizeH="0" baseline="0" noProof="0" dirty="0">
                <a:ln>
                  <a:noFill/>
                </a:ln>
                <a:solidFill>
                  <a:srgbClr val="2F2F2F"/>
                </a:solidFill>
                <a:effectLst/>
                <a:uLnTx/>
                <a:uFillTx/>
                <a:latin typeface="Rokkitt Regular"/>
                <a:cs typeface="Rokkitt Regular"/>
                <a:sym typeface="Rokkitt Regular"/>
              </a:rPr>
              <a:t>.5 M£ per Year</a:t>
            </a:r>
          </a:p>
        </p:txBody>
      </p:sp>
      <p:graphicFrame>
        <p:nvGraphicFramePr>
          <p:cNvPr id="4" name="Graphique 3">
            <a:extLst>
              <a:ext uri="{FF2B5EF4-FFF2-40B4-BE49-F238E27FC236}">
                <a16:creationId xmlns:a16="http://schemas.microsoft.com/office/drawing/2014/main" id="{B678825D-3D32-46B5-A896-BFBC57D88D58}"/>
              </a:ext>
            </a:extLst>
          </p:cNvPr>
          <p:cNvGraphicFramePr/>
          <p:nvPr>
            <p:extLst>
              <p:ext uri="{D42A27DB-BD31-4B8C-83A1-F6EECF244321}">
                <p14:modId xmlns:p14="http://schemas.microsoft.com/office/powerpoint/2010/main" val="821115064"/>
              </p:ext>
            </p:extLst>
          </p:nvPr>
        </p:nvGraphicFramePr>
        <p:xfrm>
          <a:off x="5106226" y="1173397"/>
          <a:ext cx="3653527" cy="2803427"/>
        </p:xfrm>
        <a:graphic>
          <a:graphicData uri="http://schemas.openxmlformats.org/drawingml/2006/chart">
            <c:chart xmlns:c="http://schemas.openxmlformats.org/drawingml/2006/chart" xmlns:r="http://schemas.openxmlformats.org/officeDocument/2006/relationships" r:id="rId3"/>
          </a:graphicData>
        </a:graphic>
      </p:graphicFrame>
      <p:sp>
        <p:nvSpPr>
          <p:cNvPr id="28" name="Google Shape;418;p39">
            <a:extLst>
              <a:ext uri="{FF2B5EF4-FFF2-40B4-BE49-F238E27FC236}">
                <a16:creationId xmlns:a16="http://schemas.microsoft.com/office/drawing/2014/main" id="{1714801E-6880-439F-BEA3-E81AD9B94CC6}"/>
              </a:ext>
            </a:extLst>
          </p:cNvPr>
          <p:cNvSpPr/>
          <p:nvPr/>
        </p:nvSpPr>
        <p:spPr>
          <a:xfrm>
            <a:off x="2719007" y="3182541"/>
            <a:ext cx="92100" cy="92100"/>
          </a:xfrm>
          <a:prstGeom prst="rect">
            <a:avLst/>
          </a:prstGeom>
          <a:solidFill>
            <a:srgbClr val="3D3D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421;p39">
            <a:extLst>
              <a:ext uri="{FF2B5EF4-FFF2-40B4-BE49-F238E27FC236}">
                <a16:creationId xmlns:a16="http://schemas.microsoft.com/office/drawing/2014/main" id="{B0D8012F-15B1-4A3E-9836-EEC4AA1A4357}"/>
              </a:ext>
            </a:extLst>
          </p:cNvPr>
          <p:cNvSpPr/>
          <p:nvPr/>
        </p:nvSpPr>
        <p:spPr>
          <a:xfrm>
            <a:off x="676292" y="1867058"/>
            <a:ext cx="92100" cy="92100"/>
          </a:xfrm>
          <a:prstGeom prst="rect">
            <a:avLst/>
          </a:prstGeom>
          <a:solidFill>
            <a:srgbClr val="F7CC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ZoneTexte 30">
            <a:extLst>
              <a:ext uri="{FF2B5EF4-FFF2-40B4-BE49-F238E27FC236}">
                <a16:creationId xmlns:a16="http://schemas.microsoft.com/office/drawing/2014/main" id="{27F83822-F432-4FC3-A750-FA8A16614F52}"/>
              </a:ext>
            </a:extLst>
          </p:cNvPr>
          <p:cNvSpPr txBox="1"/>
          <p:nvPr/>
        </p:nvSpPr>
        <p:spPr>
          <a:xfrm>
            <a:off x="3959274" y="4415336"/>
            <a:ext cx="451410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000" b="1" i="0" u="sng" strike="noStrike" kern="0" cap="none" spc="0" normalizeH="0" baseline="0" noProof="0" dirty="0">
                <a:ln>
                  <a:noFill/>
                </a:ln>
                <a:solidFill>
                  <a:srgbClr val="2F2F2F"/>
                </a:solidFill>
                <a:effectLst/>
                <a:highlight>
                  <a:srgbClr val="EC8037"/>
                </a:highlight>
                <a:uLnTx/>
                <a:uFillTx/>
                <a:latin typeface="Rokkitt Regular"/>
                <a:cs typeface="Arial"/>
                <a:sym typeface="Rokkitt Regular"/>
              </a:rPr>
              <a:t>Total Revenues:</a:t>
            </a:r>
            <a:r>
              <a:rPr kumimoji="0" lang="fr-FR" sz="2000" b="1" i="0" strike="noStrike" kern="0" cap="none" spc="0" normalizeH="0" baseline="0" noProof="0" dirty="0">
                <a:ln>
                  <a:noFill/>
                </a:ln>
                <a:solidFill>
                  <a:srgbClr val="2F2F2F"/>
                </a:solidFill>
                <a:effectLst/>
                <a:highlight>
                  <a:srgbClr val="EC8037"/>
                </a:highlight>
                <a:uLnTx/>
                <a:uFillTx/>
                <a:latin typeface="Rokkitt Regular"/>
                <a:cs typeface="Arial"/>
                <a:sym typeface="Rokkitt Regular"/>
              </a:rPr>
              <a:t>  </a:t>
            </a:r>
            <a:r>
              <a:rPr kumimoji="0" lang="fr-FR" sz="2000" b="1" i="0" u="none" strike="noStrike" kern="0" cap="none" spc="0" normalizeH="0" baseline="0" noProof="0" dirty="0">
                <a:ln>
                  <a:noFill/>
                </a:ln>
                <a:solidFill>
                  <a:srgbClr val="2F2F2F"/>
                </a:solidFill>
                <a:effectLst/>
                <a:highlight>
                  <a:srgbClr val="EC8037"/>
                </a:highlight>
                <a:uLnTx/>
                <a:uFillTx/>
                <a:latin typeface="Rokkitt Regular"/>
                <a:cs typeface="Arial"/>
                <a:sym typeface="Rokkitt Regular"/>
              </a:rPr>
              <a:t>£7.5M per </a:t>
            </a:r>
            <a:r>
              <a:rPr lang="fr-FR" sz="2000" b="1" dirty="0">
                <a:solidFill>
                  <a:srgbClr val="2F2F2F"/>
                </a:solidFill>
                <a:highlight>
                  <a:srgbClr val="EC8037"/>
                </a:highlight>
                <a:latin typeface="Rokkitt Regular"/>
                <a:sym typeface="Rokkitt Regular"/>
              </a:rPr>
              <a:t>y</a:t>
            </a:r>
            <a:r>
              <a:rPr kumimoji="0" lang="fr-FR" sz="2000" b="1" i="0" u="none" strike="noStrike" kern="0" cap="none" spc="0" normalizeH="0" baseline="0" noProof="0" dirty="0" err="1">
                <a:ln>
                  <a:noFill/>
                </a:ln>
                <a:solidFill>
                  <a:srgbClr val="2F2F2F"/>
                </a:solidFill>
                <a:effectLst/>
                <a:highlight>
                  <a:srgbClr val="EC8037"/>
                </a:highlight>
                <a:uLnTx/>
                <a:uFillTx/>
                <a:latin typeface="Rokkitt Regular"/>
                <a:cs typeface="Arial"/>
                <a:sym typeface="Rokkitt Regular"/>
              </a:rPr>
              <a:t>ear</a:t>
            </a:r>
            <a:endParaRPr kumimoji="0" lang="fr-FR" sz="2000" b="1" i="0" u="none" strike="noStrike" kern="0" cap="none" spc="0" normalizeH="0" baseline="0" noProof="0" dirty="0">
              <a:ln>
                <a:noFill/>
              </a:ln>
              <a:solidFill>
                <a:srgbClr val="2F2F2F"/>
              </a:solidFill>
              <a:effectLst/>
              <a:highlight>
                <a:srgbClr val="EC8037"/>
              </a:highlight>
              <a:uLnTx/>
              <a:uFillTx/>
              <a:latin typeface="Rokkitt Regular"/>
              <a:cs typeface="Arial"/>
              <a:sym typeface="Rokkitt Regular"/>
            </a:endParaRPr>
          </a:p>
        </p:txBody>
      </p:sp>
      <p:cxnSp>
        <p:nvCxnSpPr>
          <p:cNvPr id="32" name="Connecteur droit 31">
            <a:extLst>
              <a:ext uri="{FF2B5EF4-FFF2-40B4-BE49-F238E27FC236}">
                <a16:creationId xmlns:a16="http://schemas.microsoft.com/office/drawing/2014/main" id="{C8AB4B60-6398-485B-A78B-6093FDAEF2E5}"/>
              </a:ext>
            </a:extLst>
          </p:cNvPr>
          <p:cNvCxnSpPr>
            <a:cxnSpLocks/>
          </p:cNvCxnSpPr>
          <p:nvPr/>
        </p:nvCxnSpPr>
        <p:spPr>
          <a:xfrm>
            <a:off x="668508" y="4347055"/>
            <a:ext cx="77080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Google Shape;387;p38">
            <a:extLst>
              <a:ext uri="{FF2B5EF4-FFF2-40B4-BE49-F238E27FC236}">
                <a16:creationId xmlns:a16="http://schemas.microsoft.com/office/drawing/2014/main" id="{D1EF8D2E-A71D-5C4E-AB4E-2772D852DCA1}"/>
              </a:ext>
            </a:extLst>
          </p:cNvPr>
          <p:cNvSpPr txBox="1">
            <a:spLocks/>
          </p:cNvSpPr>
          <p:nvPr/>
        </p:nvSpPr>
        <p:spPr>
          <a:xfrm>
            <a:off x="719999" y="435581"/>
            <a:ext cx="8219894"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r>
              <a:rPr lang="en-GB" dirty="0"/>
              <a:t>REVENUE ESTIMATION POST-REBRANDING – Key takeaways</a:t>
            </a:r>
          </a:p>
        </p:txBody>
      </p:sp>
    </p:spTree>
    <p:extLst>
      <p:ext uri="{BB962C8B-B14F-4D97-AF65-F5344CB8AC3E}">
        <p14:creationId xmlns:p14="http://schemas.microsoft.com/office/powerpoint/2010/main" val="294783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ctrTitle"/>
          </p:nvPr>
        </p:nvSpPr>
        <p:spPr>
          <a:xfrm>
            <a:off x="719999" y="435581"/>
            <a:ext cx="821989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COSTS &amp; BREAKEVEN ESTIMATION – Fixed and variable costs</a:t>
            </a:r>
          </a:p>
        </p:txBody>
      </p:sp>
      <p:sp>
        <p:nvSpPr>
          <p:cNvPr id="45" name="ZoneTexte 44">
            <a:extLst>
              <a:ext uri="{FF2B5EF4-FFF2-40B4-BE49-F238E27FC236}">
                <a16:creationId xmlns:a16="http://schemas.microsoft.com/office/drawing/2014/main" id="{CC7FF70C-44E4-6C43-9BFE-67001F6D5455}"/>
              </a:ext>
            </a:extLst>
          </p:cNvPr>
          <p:cNvSpPr txBox="1"/>
          <p:nvPr/>
        </p:nvSpPr>
        <p:spPr>
          <a:xfrm>
            <a:off x="658253" y="1482672"/>
            <a:ext cx="8040521" cy="253916"/>
          </a:xfrm>
          <a:prstGeom prst="rect">
            <a:avLst/>
          </a:prstGeom>
          <a:noFill/>
        </p:spPr>
        <p:txBody>
          <a:bodyPr wrap="square" rtlCol="0">
            <a:spAutoFit/>
          </a:bodyPr>
          <a:lstStyle/>
          <a:p>
            <a:pPr marL="171450" indent="-171450">
              <a:spcAft>
                <a:spcPts val="600"/>
              </a:spcAft>
              <a:buFont typeface="Wingdings" pitchFamily="2" charset="2"/>
              <a:buChar char="Ø"/>
            </a:pPr>
            <a:r>
              <a:rPr lang="en-GB" sz="1050" dirty="0">
                <a:latin typeface="Trebuchet MS" panose="020B0703020202090204" pitchFamily="34" charset="0"/>
              </a:rPr>
              <a:t>We evaluated Bokan’s different costs, in order to provide a breakeven estimate:</a:t>
            </a:r>
          </a:p>
        </p:txBody>
      </p:sp>
      <p:grpSp>
        <p:nvGrpSpPr>
          <p:cNvPr id="9" name="Groupe 8">
            <a:extLst>
              <a:ext uri="{FF2B5EF4-FFF2-40B4-BE49-F238E27FC236}">
                <a16:creationId xmlns:a16="http://schemas.microsoft.com/office/drawing/2014/main" id="{EF994B86-FA9C-9142-93E3-784E1C0CE207}"/>
              </a:ext>
            </a:extLst>
          </p:cNvPr>
          <p:cNvGrpSpPr/>
          <p:nvPr/>
        </p:nvGrpSpPr>
        <p:grpSpPr>
          <a:xfrm>
            <a:off x="745400" y="1881470"/>
            <a:ext cx="3105002" cy="2401483"/>
            <a:chOff x="719999" y="1966140"/>
            <a:chExt cx="3105002" cy="2401483"/>
          </a:xfrm>
        </p:grpSpPr>
        <p:sp>
          <p:nvSpPr>
            <p:cNvPr id="44" name="ZoneTexte 43">
              <a:extLst>
                <a:ext uri="{FF2B5EF4-FFF2-40B4-BE49-F238E27FC236}">
                  <a16:creationId xmlns:a16="http://schemas.microsoft.com/office/drawing/2014/main" id="{73CB0709-FC82-5E47-A50D-0B9ED06A4CE2}"/>
                </a:ext>
              </a:extLst>
            </p:cNvPr>
            <p:cNvSpPr txBox="1"/>
            <p:nvPr/>
          </p:nvSpPr>
          <p:spPr>
            <a:xfrm>
              <a:off x="719999" y="1966140"/>
              <a:ext cx="1527982" cy="276999"/>
            </a:xfrm>
            <a:prstGeom prst="rect">
              <a:avLst/>
            </a:prstGeom>
            <a:noFill/>
          </p:spPr>
          <p:txBody>
            <a:bodyPr wrap="none" rtlCol="0">
              <a:spAutoFit/>
            </a:bodyPr>
            <a:lstStyle/>
            <a:p>
              <a:r>
                <a:rPr lang="en-GB" sz="1200" b="1" dirty="0">
                  <a:latin typeface="Trebuchet MS" panose="020B0703020202090204" pitchFamily="34" charset="0"/>
                </a:rPr>
                <a:t>Cost Of Goods Sold</a:t>
              </a:r>
            </a:p>
          </p:txBody>
        </p:sp>
        <p:sp>
          <p:nvSpPr>
            <p:cNvPr id="2" name="ZoneTexte 1">
              <a:extLst>
                <a:ext uri="{FF2B5EF4-FFF2-40B4-BE49-F238E27FC236}">
                  <a16:creationId xmlns:a16="http://schemas.microsoft.com/office/drawing/2014/main" id="{17F62639-7E08-3945-8282-31EB3055CA58}"/>
                </a:ext>
              </a:extLst>
            </p:cNvPr>
            <p:cNvSpPr txBox="1"/>
            <p:nvPr/>
          </p:nvSpPr>
          <p:spPr>
            <a:xfrm>
              <a:off x="795689" y="2307123"/>
              <a:ext cx="3029312" cy="2060500"/>
            </a:xfrm>
            <a:prstGeom prst="rect">
              <a:avLst/>
            </a:prstGeom>
            <a:noFill/>
          </p:spPr>
          <p:txBody>
            <a:bodyPr wrap="square" rtlCol="0">
              <a:spAutoFit/>
            </a:bodyPr>
            <a:lstStyle/>
            <a:p>
              <a:pPr marL="171450" indent="-171450">
                <a:lnSpc>
                  <a:spcPct val="110000"/>
                </a:lnSpc>
                <a:spcAft>
                  <a:spcPts val="600"/>
                </a:spcAft>
                <a:buFont typeface="Arial" panose="020B0604020202020204" pitchFamily="34" charset="0"/>
                <a:buChar char="•"/>
              </a:pPr>
              <a:r>
                <a:rPr lang="en-GB" sz="1050" dirty="0">
                  <a:latin typeface="Trebuchet MS" panose="020B0703020202090204" pitchFamily="34" charset="0"/>
                </a:rPr>
                <a:t>COGS represent </a:t>
              </a:r>
              <a:r>
                <a:rPr lang="en-GB" sz="1200" b="1" dirty="0">
                  <a:solidFill>
                    <a:srgbClr val="EC8037"/>
                  </a:solidFill>
                  <a:latin typeface="Trebuchet MS" panose="020B0703020202090204" pitchFamily="34" charset="0"/>
                </a:rPr>
                <a:t>≈30-35% of Sales</a:t>
              </a:r>
              <a:r>
                <a:rPr lang="en-GB" sz="1050" b="1" dirty="0">
                  <a:solidFill>
                    <a:srgbClr val="EC8037"/>
                  </a:solidFill>
                  <a:latin typeface="Trebuchet MS" panose="020B0703020202090204" pitchFamily="34" charset="0"/>
                </a:rPr>
                <a:t> </a:t>
              </a:r>
              <a:r>
                <a:rPr lang="en-GB" sz="1050" b="1" dirty="0">
                  <a:latin typeface="Trebuchet MS" panose="020B0703020202090204" pitchFamily="34" charset="0"/>
                </a:rPr>
                <a:t>for fine-dining restaurants </a:t>
              </a:r>
              <a:r>
                <a:rPr lang="en-GB" sz="1050" dirty="0">
                  <a:latin typeface="Trebuchet MS" panose="020B0703020202090204" pitchFamily="34" charset="0"/>
                </a:rPr>
                <a:t>(market research)</a:t>
              </a:r>
              <a:endParaRPr lang="en-GB" sz="1050" b="1" dirty="0">
                <a:latin typeface="Trebuchet MS" panose="020B0703020202090204" pitchFamily="34" charset="0"/>
              </a:endParaRPr>
            </a:p>
            <a:p>
              <a:pPr marL="171450" indent="-171450">
                <a:lnSpc>
                  <a:spcPct val="110000"/>
                </a:lnSpc>
                <a:spcAft>
                  <a:spcPts val="600"/>
                </a:spcAft>
                <a:buFont typeface="Arial" panose="020B0604020202020204" pitchFamily="34" charset="0"/>
                <a:buChar char="•"/>
              </a:pPr>
              <a:r>
                <a:rPr lang="en-GB" sz="1050" spc="-20" dirty="0">
                  <a:latin typeface="Trebuchet MS" panose="020B0703020202090204" pitchFamily="34" charset="0"/>
                </a:rPr>
                <a:t>Local sourcing brings costs up, while efficient </a:t>
              </a:r>
              <a:r>
                <a:rPr lang="en-GB" sz="1050" dirty="0">
                  <a:latin typeface="Trebuchet MS" panose="020B0703020202090204" pitchFamily="34" charset="0"/>
                </a:rPr>
                <a:t>inventory management brings them down</a:t>
              </a:r>
            </a:p>
            <a:p>
              <a:pPr marL="171450" indent="-171450">
                <a:lnSpc>
                  <a:spcPct val="110000"/>
                </a:lnSpc>
                <a:spcAft>
                  <a:spcPts val="600"/>
                </a:spcAft>
                <a:buFont typeface="Arial" panose="020B0604020202020204" pitchFamily="34" charset="0"/>
                <a:buChar char="•"/>
              </a:pPr>
              <a:r>
                <a:rPr lang="en-GB" sz="1050" dirty="0">
                  <a:latin typeface="Trebuchet MS" panose="020B0703020202090204" pitchFamily="34" charset="0"/>
                </a:rPr>
                <a:t>Bokan already has a local sourcing strategy with an existing network of local suppliers</a:t>
              </a:r>
            </a:p>
            <a:p>
              <a:pPr marL="171450" indent="-171450">
                <a:lnSpc>
                  <a:spcPct val="110000"/>
                </a:lnSpc>
                <a:spcAft>
                  <a:spcPts val="600"/>
                </a:spcAft>
                <a:buFont typeface="Arial" panose="020B0604020202020204" pitchFamily="34" charset="0"/>
                <a:buChar char="•"/>
              </a:pPr>
              <a:r>
                <a:rPr lang="en-GB" sz="1050" dirty="0">
                  <a:latin typeface="Trebuchet MS" panose="020B0703020202090204" pitchFamily="34" charset="0"/>
                </a:rPr>
                <a:t>Therefore we would recommend Bokan to </a:t>
              </a:r>
              <a:r>
                <a:rPr lang="en-GB" sz="1050" b="1" dirty="0">
                  <a:latin typeface="Trebuchet MS" panose="020B0703020202090204" pitchFamily="34" charset="0"/>
                </a:rPr>
                <a:t>target COGS at</a:t>
              </a:r>
              <a:r>
                <a:rPr lang="en-GB" sz="1050" b="1" dirty="0">
                  <a:solidFill>
                    <a:srgbClr val="FF9300"/>
                  </a:solidFill>
                  <a:latin typeface="Trebuchet MS" panose="020B0703020202090204" pitchFamily="34" charset="0"/>
                </a:rPr>
                <a:t> </a:t>
              </a:r>
              <a:r>
                <a:rPr lang="en-GB" sz="1200" b="1" dirty="0">
                  <a:solidFill>
                    <a:srgbClr val="EC8037"/>
                  </a:solidFill>
                  <a:latin typeface="Trebuchet MS" panose="020B0703020202090204" pitchFamily="34" charset="0"/>
                </a:rPr>
                <a:t>30% of Sales</a:t>
              </a:r>
              <a:endParaRPr lang="en-GB" sz="1050" b="1" dirty="0">
                <a:solidFill>
                  <a:srgbClr val="EC8037"/>
                </a:solidFill>
                <a:latin typeface="Trebuchet MS" panose="020B0703020202090204" pitchFamily="34" charset="0"/>
              </a:endParaRPr>
            </a:p>
            <a:p>
              <a:pPr marL="360000" lvl="0">
                <a:lnSpc>
                  <a:spcPct val="110000"/>
                </a:lnSpc>
              </a:pPr>
              <a:r>
                <a:rPr lang="en-GB" sz="1050" dirty="0">
                  <a:latin typeface="Trebuchet MS" panose="020B0703020202090204" pitchFamily="34" charset="0"/>
                </a:rPr>
                <a:t>→ </a:t>
              </a:r>
              <a:r>
                <a:rPr lang="en-GB" sz="1050" b="1" dirty="0">
                  <a:latin typeface="Trebuchet MS" panose="020B0703020202090204" pitchFamily="34" charset="0"/>
                </a:rPr>
                <a:t>Total: </a:t>
              </a:r>
              <a:r>
                <a:rPr lang="en-GB" sz="1200" b="1" dirty="0">
                  <a:solidFill>
                    <a:srgbClr val="EC8037"/>
                  </a:solidFill>
                  <a:latin typeface="Trebuchet MS" panose="020B0703020202090204" pitchFamily="34" charset="0"/>
                </a:rPr>
                <a:t>£2.3M </a:t>
              </a:r>
              <a:r>
                <a:rPr lang="en-GB" sz="1050" b="1" dirty="0">
                  <a:latin typeface="Trebuchet MS" panose="020B0703020202090204" pitchFamily="34" charset="0"/>
                </a:rPr>
                <a:t>per year</a:t>
              </a:r>
            </a:p>
          </p:txBody>
        </p:sp>
      </p:grpSp>
      <p:grpSp>
        <p:nvGrpSpPr>
          <p:cNvPr id="10" name="Groupe 9">
            <a:extLst>
              <a:ext uri="{FF2B5EF4-FFF2-40B4-BE49-F238E27FC236}">
                <a16:creationId xmlns:a16="http://schemas.microsoft.com/office/drawing/2014/main" id="{C8C38303-8CC6-2C47-B82B-73E0F592E210}"/>
              </a:ext>
            </a:extLst>
          </p:cNvPr>
          <p:cNvGrpSpPr/>
          <p:nvPr/>
        </p:nvGrpSpPr>
        <p:grpSpPr>
          <a:xfrm>
            <a:off x="6178616" y="1881470"/>
            <a:ext cx="2253277" cy="2275680"/>
            <a:chOff x="6110881" y="1966140"/>
            <a:chExt cx="2253277" cy="2275680"/>
          </a:xfrm>
        </p:grpSpPr>
        <p:sp>
          <p:nvSpPr>
            <p:cNvPr id="3" name="ZoneTexte 2">
              <a:extLst>
                <a:ext uri="{FF2B5EF4-FFF2-40B4-BE49-F238E27FC236}">
                  <a16:creationId xmlns:a16="http://schemas.microsoft.com/office/drawing/2014/main" id="{CEFDFF8C-1453-414B-B303-372FB94026BD}"/>
                </a:ext>
              </a:extLst>
            </p:cNvPr>
            <p:cNvSpPr txBox="1"/>
            <p:nvPr/>
          </p:nvSpPr>
          <p:spPr>
            <a:xfrm>
              <a:off x="6208748" y="2307123"/>
              <a:ext cx="2155410" cy="1934697"/>
            </a:xfrm>
            <a:prstGeom prst="rect">
              <a:avLst/>
            </a:prstGeom>
            <a:noFill/>
          </p:spPr>
          <p:txBody>
            <a:bodyPr wrap="square" rtlCol="0">
              <a:spAutoFit/>
            </a:bodyPr>
            <a:lstStyle>
              <a:defPPr marR="0" lvl="0" algn="l" rtl="0">
                <a:lnSpc>
                  <a:spcPct val="100000"/>
                </a:lnSpc>
                <a:spcBef>
                  <a:spcPts val="0"/>
                </a:spcBef>
                <a:spcAft>
                  <a:spcPts val="0"/>
                </a:spcAft>
              </a:defPPr>
              <a:lvl1pPr marL="171450" indent="-171450">
                <a:spcAft>
                  <a:spcPts val="600"/>
                </a:spcAft>
                <a:buFont typeface="Arial" panose="020B0604020202020204" pitchFamily="34" charset="0"/>
                <a:buChar char="•"/>
                <a:defRPr sz="1100">
                  <a:latin typeface="Trebuchet MS" panose="020B0703020202090204" pitchFamily="34" charset="0"/>
                </a:defRPr>
              </a:lvl1pPr>
            </a:lstStyle>
            <a:p>
              <a:pPr>
                <a:lnSpc>
                  <a:spcPct val="110000"/>
                </a:lnSpc>
              </a:pPr>
              <a:r>
                <a:rPr lang="en-GB" sz="1050" b="1" dirty="0"/>
                <a:t>Rent</a:t>
              </a:r>
              <a:r>
                <a:rPr lang="en-GB" sz="1050" dirty="0"/>
                <a:t>: 5% of Sales (0% if the building is fully-owned by Novotel)</a:t>
              </a:r>
            </a:p>
            <a:p>
              <a:pPr>
                <a:lnSpc>
                  <a:spcPct val="110000"/>
                </a:lnSpc>
              </a:pPr>
              <a:r>
                <a:rPr lang="en-GB" sz="1050" b="1" dirty="0"/>
                <a:t>Other fixed costs </a:t>
              </a:r>
              <a:r>
                <a:rPr lang="en-GB" sz="1050" dirty="0"/>
                <a:t>(overheads, licensing, IT, kitchen material maintenance): 10%</a:t>
              </a:r>
            </a:p>
            <a:p>
              <a:pPr marL="0" indent="0">
                <a:lnSpc>
                  <a:spcPct val="110000"/>
                </a:lnSpc>
                <a:buNone/>
              </a:pPr>
              <a:r>
                <a:rPr lang="en-GB" sz="1050" dirty="0"/>
                <a:t>→ </a:t>
              </a:r>
              <a:r>
                <a:rPr lang="en-GB" sz="1050" b="1" dirty="0"/>
                <a:t>Total: </a:t>
              </a:r>
              <a:r>
                <a:rPr lang="en-GB" sz="1200" b="1" dirty="0">
                  <a:solidFill>
                    <a:srgbClr val="EC8037"/>
                  </a:solidFill>
                </a:rPr>
                <a:t>£1.1M </a:t>
              </a:r>
              <a:r>
                <a:rPr lang="en-GB" sz="1050" b="1" dirty="0"/>
                <a:t>per year</a:t>
              </a:r>
            </a:p>
            <a:p>
              <a:pPr>
                <a:lnSpc>
                  <a:spcPct val="110000"/>
                </a:lnSpc>
              </a:pPr>
              <a:endParaRPr lang="en-GB" sz="1050" dirty="0"/>
            </a:p>
          </p:txBody>
        </p:sp>
        <p:sp>
          <p:nvSpPr>
            <p:cNvPr id="27" name="ZoneTexte 26">
              <a:extLst>
                <a:ext uri="{FF2B5EF4-FFF2-40B4-BE49-F238E27FC236}">
                  <a16:creationId xmlns:a16="http://schemas.microsoft.com/office/drawing/2014/main" id="{B52394C0-D785-E04D-BB27-AFE1484907CA}"/>
                </a:ext>
              </a:extLst>
            </p:cNvPr>
            <p:cNvSpPr txBox="1"/>
            <p:nvPr/>
          </p:nvSpPr>
          <p:spPr>
            <a:xfrm>
              <a:off x="6110881" y="1966140"/>
              <a:ext cx="984565" cy="276999"/>
            </a:xfrm>
            <a:prstGeom prst="rect">
              <a:avLst/>
            </a:prstGeom>
            <a:noFill/>
          </p:spPr>
          <p:txBody>
            <a:bodyPr wrap="none" rtlCol="0">
              <a:spAutoFit/>
            </a:bodyPr>
            <a:lstStyle/>
            <a:p>
              <a:r>
                <a:rPr lang="en-GB" sz="1200" b="1" dirty="0">
                  <a:latin typeface="Trebuchet MS" panose="020B0703020202090204" pitchFamily="34" charset="0"/>
                </a:rPr>
                <a:t>Fixed costs</a:t>
              </a:r>
            </a:p>
          </p:txBody>
        </p:sp>
      </p:grpSp>
      <p:grpSp>
        <p:nvGrpSpPr>
          <p:cNvPr id="8" name="Groupe 7">
            <a:extLst>
              <a:ext uri="{FF2B5EF4-FFF2-40B4-BE49-F238E27FC236}">
                <a16:creationId xmlns:a16="http://schemas.microsoft.com/office/drawing/2014/main" id="{5C52A652-41D0-D443-85A5-11B93E37F41F}"/>
              </a:ext>
            </a:extLst>
          </p:cNvPr>
          <p:cNvGrpSpPr/>
          <p:nvPr/>
        </p:nvGrpSpPr>
        <p:grpSpPr>
          <a:xfrm>
            <a:off x="4031265" y="1881470"/>
            <a:ext cx="1922245" cy="1415381"/>
            <a:chOff x="4014331" y="1966140"/>
            <a:chExt cx="1922245" cy="1415381"/>
          </a:xfrm>
        </p:grpSpPr>
        <p:sp>
          <p:nvSpPr>
            <p:cNvPr id="47" name="ZoneTexte 46">
              <a:extLst>
                <a:ext uri="{FF2B5EF4-FFF2-40B4-BE49-F238E27FC236}">
                  <a16:creationId xmlns:a16="http://schemas.microsoft.com/office/drawing/2014/main" id="{20A26340-1904-A442-816B-6D9D0BADCC49}"/>
                </a:ext>
              </a:extLst>
            </p:cNvPr>
            <p:cNvSpPr txBox="1"/>
            <p:nvPr/>
          </p:nvSpPr>
          <p:spPr>
            <a:xfrm>
              <a:off x="4014331" y="1966140"/>
              <a:ext cx="1630575" cy="276999"/>
            </a:xfrm>
            <a:prstGeom prst="rect">
              <a:avLst/>
            </a:prstGeom>
            <a:noFill/>
          </p:spPr>
          <p:txBody>
            <a:bodyPr wrap="none" rtlCol="0">
              <a:spAutoFit/>
            </a:bodyPr>
            <a:lstStyle/>
            <a:p>
              <a:r>
                <a:rPr lang="en-GB" sz="1200" b="1" dirty="0">
                  <a:latin typeface="Trebuchet MS" panose="020B0703020202090204" pitchFamily="34" charset="0"/>
                </a:rPr>
                <a:t>Other variable costs</a:t>
              </a:r>
            </a:p>
          </p:txBody>
        </p:sp>
        <p:sp>
          <p:nvSpPr>
            <p:cNvPr id="5" name="ZoneTexte 4">
              <a:extLst>
                <a:ext uri="{FF2B5EF4-FFF2-40B4-BE49-F238E27FC236}">
                  <a16:creationId xmlns:a16="http://schemas.microsoft.com/office/drawing/2014/main" id="{51971F0E-3538-F947-9283-D26C362729D7}"/>
                </a:ext>
              </a:extLst>
            </p:cNvPr>
            <p:cNvSpPr txBox="1"/>
            <p:nvPr/>
          </p:nvSpPr>
          <p:spPr>
            <a:xfrm>
              <a:off x="4097172" y="2337453"/>
              <a:ext cx="1839404" cy="1044068"/>
            </a:xfrm>
            <a:prstGeom prst="rect">
              <a:avLst/>
            </a:prstGeom>
            <a:noFill/>
          </p:spPr>
          <p:txBody>
            <a:bodyPr wrap="square" rtlCol="0">
              <a:spAutoFit/>
            </a:bodyPr>
            <a:lstStyle>
              <a:defPPr marR="0" lvl="0" algn="l" rtl="0">
                <a:lnSpc>
                  <a:spcPct val="100000"/>
                </a:lnSpc>
                <a:spcBef>
                  <a:spcPts val="0"/>
                </a:spcBef>
                <a:spcAft>
                  <a:spcPts val="0"/>
                </a:spcAft>
                <a:defRPr/>
              </a:defPPr>
              <a:lvl1pPr marL="171450" indent="-171450">
                <a:spcAft>
                  <a:spcPts val="600"/>
                </a:spcAft>
                <a:buFont typeface="Arial" panose="020B0604020202020204" pitchFamily="34" charset="0"/>
                <a:buChar char="•"/>
                <a:defRPr sz="1100">
                  <a:latin typeface="Trebuchet MS" panose="020B0703020202090204" pitchFamily="34" charset="0"/>
                </a:defRPr>
              </a:lvl1pPr>
            </a:lstStyle>
            <a:p>
              <a:pPr>
                <a:lnSpc>
                  <a:spcPct val="110000"/>
                </a:lnSpc>
              </a:pPr>
              <a:r>
                <a:rPr lang="en-GB" sz="1050" b="1" dirty="0"/>
                <a:t>Labour costs</a:t>
              </a:r>
              <a:r>
                <a:rPr lang="en-GB" sz="1050" dirty="0"/>
                <a:t>: 25%</a:t>
              </a:r>
            </a:p>
            <a:p>
              <a:pPr>
                <a:lnSpc>
                  <a:spcPct val="110000"/>
                </a:lnSpc>
              </a:pPr>
              <a:r>
                <a:rPr lang="en-GB" sz="1050" b="1" dirty="0"/>
                <a:t>Utilities</a:t>
              </a:r>
              <a:r>
                <a:rPr lang="en-GB" sz="1050" dirty="0"/>
                <a:t>: 2%</a:t>
              </a:r>
            </a:p>
            <a:p>
              <a:pPr>
                <a:lnSpc>
                  <a:spcPct val="110000"/>
                </a:lnSpc>
              </a:pPr>
              <a:r>
                <a:rPr lang="en-GB" sz="1050" b="1" dirty="0"/>
                <a:t>Marketing costs</a:t>
              </a:r>
              <a:r>
                <a:rPr lang="en-GB" sz="1050" dirty="0"/>
                <a:t>: 3%</a:t>
              </a:r>
            </a:p>
            <a:p>
              <a:pPr marL="0" indent="0">
                <a:lnSpc>
                  <a:spcPct val="110000"/>
                </a:lnSpc>
                <a:buNone/>
              </a:pPr>
              <a:r>
                <a:rPr lang="en-GB" sz="1050" dirty="0"/>
                <a:t>→ </a:t>
              </a:r>
              <a:r>
                <a:rPr lang="en-GB" sz="1050" b="1" dirty="0"/>
                <a:t>Total: </a:t>
              </a:r>
              <a:r>
                <a:rPr lang="en-GB" sz="1200" b="1" dirty="0">
                  <a:solidFill>
                    <a:srgbClr val="EC8037"/>
                  </a:solidFill>
                </a:rPr>
                <a:t>£2.3M </a:t>
              </a:r>
              <a:r>
                <a:rPr lang="en-GB" sz="1050" b="1" dirty="0"/>
                <a:t>per year</a:t>
              </a:r>
            </a:p>
          </p:txBody>
        </p:sp>
      </p:grpSp>
      <p:grpSp>
        <p:nvGrpSpPr>
          <p:cNvPr id="12" name="Groupe 11">
            <a:extLst>
              <a:ext uri="{FF2B5EF4-FFF2-40B4-BE49-F238E27FC236}">
                <a16:creationId xmlns:a16="http://schemas.microsoft.com/office/drawing/2014/main" id="{C0B5C39C-B91F-124D-82AF-DBFE36E339E2}"/>
              </a:ext>
            </a:extLst>
          </p:cNvPr>
          <p:cNvGrpSpPr/>
          <p:nvPr/>
        </p:nvGrpSpPr>
        <p:grpSpPr>
          <a:xfrm>
            <a:off x="927985" y="4439452"/>
            <a:ext cx="4860000" cy="458777"/>
            <a:chOff x="919518" y="4591856"/>
            <a:chExt cx="4860000" cy="458777"/>
          </a:xfrm>
        </p:grpSpPr>
        <p:sp>
          <p:nvSpPr>
            <p:cNvPr id="6" name="Accolade ouvrante 5">
              <a:extLst>
                <a:ext uri="{FF2B5EF4-FFF2-40B4-BE49-F238E27FC236}">
                  <a16:creationId xmlns:a16="http://schemas.microsoft.com/office/drawing/2014/main" id="{8742EEB9-F89B-0E47-ACF6-E0401F3F1301}"/>
                </a:ext>
              </a:extLst>
            </p:cNvPr>
            <p:cNvSpPr/>
            <p:nvPr/>
          </p:nvSpPr>
          <p:spPr>
            <a:xfrm rot="16200000">
              <a:off x="3281698" y="2229676"/>
              <a:ext cx="135639" cy="4860000"/>
            </a:xfrm>
            <a:prstGeom prst="leftBrace">
              <a:avLst>
                <a:gd name="adj1" fmla="val 272602"/>
                <a:gd name="adj2" fmla="val 50000"/>
              </a:avLst>
            </a:prstGeom>
            <a:ln w="19050">
              <a:solidFill>
                <a:srgbClr val="EC8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ZoneTexte 6">
              <a:extLst>
                <a:ext uri="{FF2B5EF4-FFF2-40B4-BE49-F238E27FC236}">
                  <a16:creationId xmlns:a16="http://schemas.microsoft.com/office/drawing/2014/main" id="{2ACEDC0C-598A-D74B-ABBB-E3B84BEF99D5}"/>
                </a:ext>
              </a:extLst>
            </p:cNvPr>
            <p:cNvSpPr txBox="1"/>
            <p:nvPr/>
          </p:nvSpPr>
          <p:spPr>
            <a:xfrm>
              <a:off x="1559257" y="4789023"/>
              <a:ext cx="3597460" cy="261610"/>
            </a:xfrm>
            <a:prstGeom prst="rect">
              <a:avLst/>
            </a:prstGeom>
            <a:noFill/>
          </p:spPr>
          <p:txBody>
            <a:bodyPr wrap="none" rtlCol="0">
              <a:spAutoFit/>
            </a:bodyPr>
            <a:lstStyle/>
            <a:p>
              <a:pPr algn="ctr"/>
              <a:r>
                <a:rPr lang="en-GB" sz="1100" b="1" u="sng" dirty="0">
                  <a:solidFill>
                    <a:srgbClr val="2F2F2F"/>
                  </a:solidFill>
                  <a:highlight>
                    <a:srgbClr val="EC8037"/>
                  </a:highlight>
                  <a:latin typeface="Trebuchet MS" panose="020B0703020202090204" pitchFamily="34" charset="0"/>
                </a:rPr>
                <a:t>Total variable costs</a:t>
              </a:r>
              <a:r>
                <a:rPr lang="en-GB" sz="1100" b="1" dirty="0">
                  <a:solidFill>
                    <a:srgbClr val="2F2F2F"/>
                  </a:solidFill>
                  <a:highlight>
                    <a:srgbClr val="EC8037"/>
                  </a:highlight>
                  <a:latin typeface="Trebuchet MS" panose="020B0703020202090204" pitchFamily="34" charset="0"/>
                </a:rPr>
                <a:t>: £4.6M</a:t>
              </a:r>
              <a:r>
                <a:rPr lang="en-GB" sz="1100" b="1" dirty="0">
                  <a:solidFill>
                    <a:srgbClr val="2F2F2F"/>
                  </a:solidFill>
                  <a:latin typeface="Trebuchet MS" panose="020B0703020202090204" pitchFamily="34" charset="0"/>
                </a:rPr>
                <a:t> (</a:t>
              </a:r>
              <a:r>
                <a:rPr lang="en-GB" sz="1100" dirty="0"/>
                <a:t>→ </a:t>
              </a:r>
              <a:r>
                <a:rPr lang="en-GB" sz="1100" b="1" u="sng" dirty="0">
                  <a:solidFill>
                    <a:srgbClr val="2F2F2F"/>
                  </a:solidFill>
                  <a:highlight>
                    <a:srgbClr val="EC8037"/>
                  </a:highlight>
                  <a:latin typeface="Trebuchet MS" panose="020B0703020202090204" pitchFamily="34" charset="0"/>
                </a:rPr>
                <a:t>Gross Margin</a:t>
              </a:r>
              <a:r>
                <a:rPr lang="en-GB" sz="1100" b="1" dirty="0">
                  <a:solidFill>
                    <a:srgbClr val="2F2F2F"/>
                  </a:solidFill>
                  <a:highlight>
                    <a:srgbClr val="EC8037"/>
                  </a:highlight>
                  <a:latin typeface="Trebuchet MS" panose="020B0703020202090204" pitchFamily="34" charset="0"/>
                </a:rPr>
                <a:t> ≈ 38%</a:t>
              </a:r>
              <a:r>
                <a:rPr lang="en-GB" sz="1100" b="1" dirty="0">
                  <a:solidFill>
                    <a:srgbClr val="2F2F2F"/>
                  </a:solidFill>
                  <a:latin typeface="Trebuchet MS" panose="020B0703020202090204" pitchFamily="34" charset="0"/>
                </a:rPr>
                <a:t>) </a:t>
              </a:r>
            </a:p>
          </p:txBody>
        </p:sp>
      </p:grpSp>
      <p:grpSp>
        <p:nvGrpSpPr>
          <p:cNvPr id="11" name="Groupe 10">
            <a:extLst>
              <a:ext uri="{FF2B5EF4-FFF2-40B4-BE49-F238E27FC236}">
                <a16:creationId xmlns:a16="http://schemas.microsoft.com/office/drawing/2014/main" id="{A3A660F1-7DE4-2E44-A00A-1CE06BE4D319}"/>
              </a:ext>
            </a:extLst>
          </p:cNvPr>
          <p:cNvGrpSpPr/>
          <p:nvPr/>
        </p:nvGrpSpPr>
        <p:grpSpPr>
          <a:xfrm>
            <a:off x="6301884" y="4438292"/>
            <a:ext cx="2052000" cy="459937"/>
            <a:chOff x="6268016" y="4590696"/>
            <a:chExt cx="2052000" cy="459937"/>
          </a:xfrm>
        </p:grpSpPr>
        <p:sp>
          <p:nvSpPr>
            <p:cNvPr id="30" name="Accolade ouvrante 29">
              <a:extLst>
                <a:ext uri="{FF2B5EF4-FFF2-40B4-BE49-F238E27FC236}">
                  <a16:creationId xmlns:a16="http://schemas.microsoft.com/office/drawing/2014/main" id="{7DB456EE-1348-A74B-8323-8108BE0AB864}"/>
                </a:ext>
              </a:extLst>
            </p:cNvPr>
            <p:cNvSpPr/>
            <p:nvPr/>
          </p:nvSpPr>
          <p:spPr>
            <a:xfrm rot="16200000">
              <a:off x="7225616" y="3633096"/>
              <a:ext cx="136800" cy="2052000"/>
            </a:xfrm>
            <a:prstGeom prst="leftBrace">
              <a:avLst>
                <a:gd name="adj1" fmla="val 272602"/>
                <a:gd name="adj2" fmla="val 50000"/>
              </a:avLst>
            </a:prstGeom>
            <a:ln w="19050">
              <a:solidFill>
                <a:srgbClr val="EC8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ZoneTexte 31">
              <a:extLst>
                <a:ext uri="{FF2B5EF4-FFF2-40B4-BE49-F238E27FC236}">
                  <a16:creationId xmlns:a16="http://schemas.microsoft.com/office/drawing/2014/main" id="{4CB10E69-0EE0-834A-BCCD-B7F86774456D}"/>
                </a:ext>
              </a:extLst>
            </p:cNvPr>
            <p:cNvSpPr txBox="1"/>
            <p:nvPr/>
          </p:nvSpPr>
          <p:spPr>
            <a:xfrm>
              <a:off x="6409000" y="4789023"/>
              <a:ext cx="1770036" cy="261610"/>
            </a:xfrm>
            <a:prstGeom prst="rect">
              <a:avLst/>
            </a:prstGeom>
            <a:noFill/>
          </p:spPr>
          <p:txBody>
            <a:bodyPr wrap="none" rtlCol="0">
              <a:spAutoFit/>
            </a:bodyPr>
            <a:lstStyle/>
            <a:p>
              <a:pPr algn="ctr"/>
              <a:r>
                <a:rPr lang="en-GB" sz="1100" b="1" u="sng" dirty="0">
                  <a:solidFill>
                    <a:srgbClr val="2F2F2F"/>
                  </a:solidFill>
                  <a:highlight>
                    <a:srgbClr val="EC8037"/>
                  </a:highlight>
                  <a:latin typeface="Trebuchet MS" panose="020B0703020202090204" pitchFamily="34" charset="0"/>
                </a:rPr>
                <a:t>Total fixed costs</a:t>
              </a:r>
              <a:r>
                <a:rPr lang="en-GB" sz="1100" b="1" dirty="0">
                  <a:solidFill>
                    <a:srgbClr val="2F2F2F"/>
                  </a:solidFill>
                  <a:highlight>
                    <a:srgbClr val="EC8037"/>
                  </a:highlight>
                  <a:latin typeface="Trebuchet MS" panose="020B0703020202090204" pitchFamily="34" charset="0"/>
                </a:rPr>
                <a:t>: £1.1M</a:t>
              </a:r>
            </a:p>
          </p:txBody>
        </p:sp>
      </p:grpSp>
    </p:spTree>
    <p:extLst>
      <p:ext uri="{BB962C8B-B14F-4D97-AF65-F5344CB8AC3E}">
        <p14:creationId xmlns:p14="http://schemas.microsoft.com/office/powerpoint/2010/main" val="3846915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ctrTitle"/>
          </p:nvPr>
        </p:nvSpPr>
        <p:spPr>
          <a:xfrm>
            <a:off x="719999" y="435581"/>
            <a:ext cx="833933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COSTS &amp; BREAKEVEN ESTIMATION </a:t>
            </a:r>
            <a:r>
              <a:rPr lang="en-CA" spc="-20" dirty="0"/>
              <a:t>– Rebranding and breakeven</a:t>
            </a:r>
          </a:p>
        </p:txBody>
      </p:sp>
      <p:sp>
        <p:nvSpPr>
          <p:cNvPr id="13" name="ZoneTexte 12">
            <a:extLst>
              <a:ext uri="{FF2B5EF4-FFF2-40B4-BE49-F238E27FC236}">
                <a16:creationId xmlns:a16="http://schemas.microsoft.com/office/drawing/2014/main" id="{45548933-0F36-E64F-BAA2-099F44F5C53F}"/>
              </a:ext>
            </a:extLst>
          </p:cNvPr>
          <p:cNvSpPr txBox="1"/>
          <p:nvPr/>
        </p:nvSpPr>
        <p:spPr>
          <a:xfrm>
            <a:off x="812308" y="1888022"/>
            <a:ext cx="2794492" cy="1551130"/>
          </a:xfrm>
          <a:prstGeom prst="rect">
            <a:avLst/>
          </a:prstGeom>
          <a:noFill/>
        </p:spPr>
        <p:txBody>
          <a:bodyPr wrap="square" rtlCol="0">
            <a:spAutoFit/>
          </a:bodyPr>
          <a:lstStyle/>
          <a:p>
            <a:pPr marL="171450" indent="-171450">
              <a:lnSpc>
                <a:spcPct val="110000"/>
              </a:lnSpc>
              <a:spcAft>
                <a:spcPts val="600"/>
              </a:spcAft>
              <a:buFont typeface="Arial" panose="020B0604020202020204" pitchFamily="34" charset="0"/>
              <a:buChar char="•"/>
            </a:pPr>
            <a:r>
              <a:rPr lang="en-GB" sz="1050" dirty="0">
                <a:latin typeface="Trebuchet MS" panose="020B0703020202090204" pitchFamily="34" charset="0"/>
              </a:rPr>
              <a:t>As most of the current decoration already fits the contemporary pub atmosphere, </a:t>
            </a:r>
            <a:r>
              <a:rPr lang="en-GB" sz="1050" b="1" dirty="0">
                <a:latin typeface="Trebuchet MS" panose="020B0703020202090204" pitchFamily="34" charset="0"/>
              </a:rPr>
              <a:t>new decoration</a:t>
            </a:r>
            <a:r>
              <a:rPr lang="en-GB" sz="1050" dirty="0">
                <a:latin typeface="Trebuchet MS" panose="020B0703020202090204" pitchFamily="34" charset="0"/>
              </a:rPr>
              <a:t>: </a:t>
            </a:r>
            <a:r>
              <a:rPr lang="en-GB" sz="1200" dirty="0">
                <a:latin typeface="Trebuchet MS" panose="020B0703020202090204" pitchFamily="34" charset="0"/>
              </a:rPr>
              <a:t>≈</a:t>
            </a:r>
            <a:r>
              <a:rPr lang="en-GB" sz="1050" dirty="0">
                <a:latin typeface="Trebuchet MS" panose="020B0703020202090204" pitchFamily="34" charset="0"/>
              </a:rPr>
              <a:t> </a:t>
            </a:r>
            <a:r>
              <a:rPr lang="en-GB" sz="1200" b="1" dirty="0">
                <a:solidFill>
                  <a:srgbClr val="EC8037"/>
                </a:solidFill>
                <a:latin typeface="Trebuchet MS" panose="020B0703020202090204" pitchFamily="34" charset="0"/>
              </a:rPr>
              <a:t>£30K</a:t>
            </a:r>
            <a:endParaRPr lang="en-GB" sz="1100" b="1" dirty="0">
              <a:solidFill>
                <a:srgbClr val="EC8037"/>
              </a:solidFill>
              <a:latin typeface="Trebuchet MS" panose="020B0703020202090204" pitchFamily="34" charset="0"/>
            </a:endParaRPr>
          </a:p>
          <a:p>
            <a:pPr marL="171450" indent="-171450">
              <a:lnSpc>
                <a:spcPct val="110000"/>
              </a:lnSpc>
              <a:spcAft>
                <a:spcPts val="600"/>
              </a:spcAft>
              <a:buFont typeface="Arial" panose="020B0604020202020204" pitchFamily="34" charset="0"/>
              <a:buChar char="•"/>
            </a:pPr>
            <a:r>
              <a:rPr lang="en-GB" sz="1050" b="1" dirty="0">
                <a:latin typeface="Trebuchet MS" panose="020B0703020202090204" pitchFamily="34" charset="0"/>
              </a:rPr>
              <a:t>New branding </a:t>
            </a:r>
            <a:r>
              <a:rPr lang="en-GB" sz="1050" dirty="0">
                <a:latin typeface="Trebuchet MS" panose="020B0703020202090204" pitchFamily="34" charset="0"/>
              </a:rPr>
              <a:t>(creative agency for website, print, etc.): </a:t>
            </a:r>
            <a:r>
              <a:rPr lang="en-GB" sz="1200" dirty="0">
                <a:latin typeface="Trebuchet MS" panose="020B0703020202090204" pitchFamily="34" charset="0"/>
              </a:rPr>
              <a:t>≈ </a:t>
            </a:r>
            <a:r>
              <a:rPr lang="en-GB" sz="1200" b="1" dirty="0">
                <a:solidFill>
                  <a:srgbClr val="EC8037"/>
                </a:solidFill>
                <a:latin typeface="Trebuchet MS" panose="020B0703020202090204" pitchFamily="34" charset="0"/>
              </a:rPr>
              <a:t>£30K</a:t>
            </a:r>
          </a:p>
          <a:p>
            <a:pPr marL="171450" indent="-171450">
              <a:lnSpc>
                <a:spcPct val="110000"/>
              </a:lnSpc>
              <a:spcAft>
                <a:spcPts val="600"/>
              </a:spcAft>
              <a:buFont typeface="Arial" panose="020B0604020202020204" pitchFamily="34" charset="0"/>
              <a:buChar char="•"/>
            </a:pPr>
            <a:r>
              <a:rPr lang="en-GB" sz="1050" b="1" dirty="0">
                <a:latin typeface="Trebuchet MS" panose="020B0703020202090204" pitchFamily="34" charset="0"/>
              </a:rPr>
              <a:t>Additional marketing</a:t>
            </a:r>
            <a:r>
              <a:rPr lang="en-GB" sz="1050" dirty="0">
                <a:latin typeface="Trebuchet MS" panose="020B0703020202090204" pitchFamily="34" charset="0"/>
              </a:rPr>
              <a:t> </a:t>
            </a:r>
            <a:r>
              <a:rPr lang="en-GB" sz="1050" b="1" dirty="0">
                <a:latin typeface="Trebuchet MS" panose="020B0703020202090204" pitchFamily="34" charset="0"/>
              </a:rPr>
              <a:t>campaigns</a:t>
            </a:r>
            <a:r>
              <a:rPr lang="en-GB" sz="1050" dirty="0">
                <a:latin typeface="Trebuchet MS" panose="020B0703020202090204" pitchFamily="34" charset="0"/>
              </a:rPr>
              <a:t> (social media, specialized magazines): </a:t>
            </a:r>
            <a:r>
              <a:rPr lang="en-GB" sz="1200" dirty="0">
                <a:latin typeface="Trebuchet MS" panose="020B0703020202090204" pitchFamily="34" charset="0"/>
              </a:rPr>
              <a:t>≈ </a:t>
            </a:r>
            <a:r>
              <a:rPr lang="en-GB" sz="1200" b="1" dirty="0">
                <a:solidFill>
                  <a:srgbClr val="EC8037"/>
                </a:solidFill>
                <a:latin typeface="Trebuchet MS" panose="020B0703020202090204" pitchFamily="34" charset="0"/>
              </a:rPr>
              <a:t>£40K</a:t>
            </a:r>
          </a:p>
        </p:txBody>
      </p:sp>
      <p:sp>
        <p:nvSpPr>
          <p:cNvPr id="14" name="ZoneTexte 13">
            <a:extLst>
              <a:ext uri="{FF2B5EF4-FFF2-40B4-BE49-F238E27FC236}">
                <a16:creationId xmlns:a16="http://schemas.microsoft.com/office/drawing/2014/main" id="{AF4B71DC-5B66-0944-A3E1-C1FD9EFE6B7C}"/>
              </a:ext>
            </a:extLst>
          </p:cNvPr>
          <p:cNvSpPr txBox="1"/>
          <p:nvPr/>
        </p:nvSpPr>
        <p:spPr>
          <a:xfrm>
            <a:off x="733483" y="1558358"/>
            <a:ext cx="1920719" cy="276999"/>
          </a:xfrm>
          <a:prstGeom prst="rect">
            <a:avLst/>
          </a:prstGeom>
          <a:noFill/>
        </p:spPr>
        <p:txBody>
          <a:bodyPr wrap="none" rtlCol="0">
            <a:spAutoFit/>
          </a:bodyPr>
          <a:lstStyle/>
          <a:p>
            <a:r>
              <a:rPr lang="en-GB" sz="1200" b="1" dirty="0">
                <a:latin typeface="Trebuchet MS" panose="020B0703020202090204" pitchFamily="34" charset="0"/>
              </a:rPr>
              <a:t>Rebranding investments</a:t>
            </a:r>
          </a:p>
        </p:txBody>
      </p:sp>
      <p:pic>
        <p:nvPicPr>
          <p:cNvPr id="6" name="Image 5" descr="Une image contenant orange, intérieur, table, assis&#10;&#10;Description générée automatiquement">
            <a:extLst>
              <a:ext uri="{FF2B5EF4-FFF2-40B4-BE49-F238E27FC236}">
                <a16:creationId xmlns:a16="http://schemas.microsoft.com/office/drawing/2014/main" id="{CF813C98-C23C-FA4B-8A5E-009DFB8AE9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32949" y="1638472"/>
            <a:ext cx="1323905" cy="2422466"/>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CE7C6B4-CB5C-3F43-A801-7A5E97707DBC}"/>
                  </a:ext>
                </a:extLst>
              </p:cNvPr>
              <p:cNvSpPr/>
              <p:nvPr/>
            </p:nvSpPr>
            <p:spPr>
              <a:xfrm>
                <a:off x="4218230" y="1888022"/>
                <a:ext cx="2910703" cy="2270493"/>
              </a:xfrm>
              <a:prstGeom prst="rect">
                <a:avLst/>
              </a:prstGeom>
              <a:noFill/>
            </p:spPr>
            <p:txBody>
              <a:bodyPr wrap="square" rtlCol="0">
                <a:spAutoFit/>
              </a:bodyPr>
              <a:lstStyle/>
              <a:p>
                <a:pPr marL="171450" indent="-171450">
                  <a:lnSpc>
                    <a:spcPct val="110000"/>
                  </a:lnSpc>
                  <a:spcAft>
                    <a:spcPts val="1200"/>
                  </a:spcAft>
                  <a:buFont typeface="Arial" panose="020B0604020202020204" pitchFamily="34" charset="0"/>
                  <a:buChar char="•"/>
                </a:pPr>
                <a:r>
                  <a:rPr lang="en-CA" sz="1050" dirty="0">
                    <a:latin typeface="Trebuchet MS" panose="020B0703020202090204" pitchFamily="34" charset="0"/>
                  </a:rPr>
                  <a:t>Based on our revenue estimate of £7.5M per year, sales are ≈</a:t>
                </a:r>
                <a:r>
                  <a:rPr lang="en-CA" sz="1050" b="1" dirty="0">
                    <a:latin typeface="Trebuchet MS" panose="020B0703020202090204" pitchFamily="34" charset="0"/>
                  </a:rPr>
                  <a:t> £100K per week</a:t>
                </a:r>
                <a:r>
                  <a:rPr lang="en-CA" sz="1050" dirty="0">
                    <a:latin typeface="Trebuchet MS" panose="020B0703020202090204" pitchFamily="34" charset="0"/>
                  </a:rPr>
                  <a:t>, </a:t>
                </a:r>
                <a:r>
                  <a:rPr lang="en-CA" sz="1050" spc="-20" dirty="0">
                    <a:latin typeface="Trebuchet MS" panose="020B0703020202090204" pitchFamily="34" charset="0"/>
                  </a:rPr>
                  <a:t>which means that </a:t>
                </a:r>
                <a:r>
                  <a:rPr lang="en-CA" sz="1070" b="1" spc="-20" dirty="0">
                    <a:solidFill>
                      <a:srgbClr val="EC8037"/>
                    </a:solidFill>
                    <a:latin typeface="Trebuchet MS" panose="020B0703020202090204" pitchFamily="34" charset="0"/>
                  </a:rPr>
                  <a:t>rebranding investments are absorbed in ≈ 1 week</a:t>
                </a:r>
              </a:p>
              <a:p>
                <a:pPr marL="171450" indent="-171450">
                  <a:lnSpc>
                    <a:spcPct val="110000"/>
                  </a:lnSpc>
                  <a:spcAft>
                    <a:spcPts val="300"/>
                  </a:spcAft>
                  <a:buFont typeface="Arial" panose="020B0604020202020204" pitchFamily="34" charset="0"/>
                  <a:buChar char="•"/>
                </a:pPr>
                <a:r>
                  <a:rPr lang="en-CA" sz="1050" dirty="0">
                    <a:latin typeface="Trebuchet MS" panose="020B0703020202090204" pitchFamily="34" charset="0"/>
                  </a:rPr>
                  <a:t>Our breakeven formula is: </a:t>
                </a:r>
              </a:p>
              <a:p>
                <a:pPr>
                  <a:lnSpc>
                    <a:spcPct val="110000"/>
                  </a:lnSpc>
                  <a:spcAft>
                    <a:spcPts val="1500"/>
                  </a:spcAft>
                </a:pPr>
                <a14:m>
                  <m:oMathPara xmlns:m="http://schemas.openxmlformats.org/officeDocument/2006/math">
                    <m:oMathParaPr>
                      <m:jc m:val="center"/>
                    </m:oMathParaPr>
                    <m:oMath xmlns:m="http://schemas.openxmlformats.org/officeDocument/2006/math">
                      <m:r>
                        <a:rPr lang="en-CA" sz="1000" i="1" dirty="0" smtClean="0">
                          <a:latin typeface="Cambria Math" panose="02040503050406030204" pitchFamily="18" charset="0"/>
                        </a:rPr>
                        <m:t>𝐵𝑟𝑒𝑎</m:t>
                      </m:r>
                      <m:r>
                        <a:rPr lang="fr-FR" sz="1000" b="0" i="1" dirty="0" smtClean="0">
                          <a:latin typeface="Cambria Math" panose="02040503050406030204" pitchFamily="18" charset="0"/>
                        </a:rPr>
                        <m:t>𝑘𝑒</m:t>
                      </m:r>
                      <m:r>
                        <a:rPr lang="en-CA" sz="1000" i="1" dirty="0" smtClean="0">
                          <a:latin typeface="Cambria Math" panose="02040503050406030204" pitchFamily="18" charset="0"/>
                        </a:rPr>
                        <m:t>𝑣𝑒𝑛</m:t>
                      </m:r>
                      <m:r>
                        <a:rPr lang="en-CA" sz="1000" i="1" dirty="0" smtClean="0">
                          <a:latin typeface="Cambria Math" panose="02040503050406030204" pitchFamily="18" charset="0"/>
                        </a:rPr>
                        <m:t> </m:t>
                      </m:r>
                      <m:r>
                        <a:rPr lang="fr-FR" sz="1000" b="0" i="1" dirty="0" smtClean="0">
                          <a:latin typeface="Cambria Math" panose="02040503050406030204" pitchFamily="18" charset="0"/>
                        </a:rPr>
                        <m:t>𝑝</m:t>
                      </m:r>
                      <m:r>
                        <a:rPr lang="en-CA" sz="1000" i="1" dirty="0" smtClean="0">
                          <a:latin typeface="Cambria Math" panose="02040503050406030204" pitchFamily="18" charset="0"/>
                        </a:rPr>
                        <m:t>𝑜𝑖𝑛𝑡</m:t>
                      </m:r>
                      <m:r>
                        <a:rPr lang="en-CA" sz="1000" i="1" dirty="0" smtClean="0">
                          <a:latin typeface="Cambria Math" panose="02040503050406030204" pitchFamily="18" charset="0"/>
                        </a:rPr>
                        <m:t> =</m:t>
                      </m:r>
                      <m:f>
                        <m:fPr>
                          <m:ctrlPr>
                            <a:rPr lang="en-CA" sz="1000" i="1" dirty="0" smtClean="0">
                              <a:latin typeface="Cambria Math" panose="02040503050406030204" pitchFamily="18" charset="0"/>
                            </a:rPr>
                          </m:ctrlPr>
                        </m:fPr>
                        <m:num>
                          <m:r>
                            <a:rPr lang="fr-FR" sz="1000" b="0" i="1" dirty="0" smtClean="0">
                              <a:latin typeface="Cambria Math" panose="02040503050406030204" pitchFamily="18" charset="0"/>
                            </a:rPr>
                            <m:t>𝑇𝑜𝑡𝑎𝑙</m:t>
                          </m:r>
                          <m:r>
                            <a:rPr lang="fr-FR" sz="1000" b="0" i="1" dirty="0" smtClean="0">
                              <a:latin typeface="Cambria Math" panose="02040503050406030204" pitchFamily="18" charset="0"/>
                            </a:rPr>
                            <m:t> </m:t>
                          </m:r>
                          <m:r>
                            <a:rPr lang="fr-FR" sz="1000" b="0" i="1" dirty="0" smtClean="0">
                              <a:latin typeface="Cambria Math" panose="02040503050406030204" pitchFamily="18" charset="0"/>
                            </a:rPr>
                            <m:t>𝐹𝑖𝑥𝑒𝑑</m:t>
                          </m:r>
                          <m:r>
                            <a:rPr lang="fr-FR" sz="1000" b="0" i="1" dirty="0" smtClean="0">
                              <a:latin typeface="Cambria Math" panose="02040503050406030204" pitchFamily="18" charset="0"/>
                            </a:rPr>
                            <m:t> </m:t>
                          </m:r>
                          <m:r>
                            <a:rPr lang="fr-FR" sz="1000" b="0" i="1" dirty="0" smtClean="0">
                              <a:latin typeface="Cambria Math" panose="02040503050406030204" pitchFamily="18" charset="0"/>
                            </a:rPr>
                            <m:t>𝐶𝑜𝑠𝑡𝑠</m:t>
                          </m:r>
                        </m:num>
                        <m:den>
                          <m:r>
                            <a:rPr lang="fr-FR" sz="1000" b="0" i="1" dirty="0" smtClean="0">
                              <a:latin typeface="Cambria Math" panose="02040503050406030204" pitchFamily="18" charset="0"/>
                            </a:rPr>
                            <m:t>𝐺𝑟𝑜𝑠𝑠</m:t>
                          </m:r>
                          <m:r>
                            <a:rPr lang="fr-FR" sz="1000" b="0" i="1" dirty="0" smtClean="0">
                              <a:latin typeface="Cambria Math" panose="02040503050406030204" pitchFamily="18" charset="0"/>
                            </a:rPr>
                            <m:t> </m:t>
                          </m:r>
                          <m:r>
                            <a:rPr lang="fr-FR" sz="1000" b="0" i="1" dirty="0" smtClean="0">
                              <a:latin typeface="Cambria Math" panose="02040503050406030204" pitchFamily="18" charset="0"/>
                            </a:rPr>
                            <m:t>𝑀𝑎𝑟𝑔𝑖𝑛</m:t>
                          </m:r>
                          <m:r>
                            <a:rPr lang="fr-FR" sz="1000" b="0" i="1" dirty="0" smtClean="0">
                              <a:latin typeface="Cambria Math" panose="02040503050406030204" pitchFamily="18" charset="0"/>
                            </a:rPr>
                            <m:t> </m:t>
                          </m:r>
                          <m:r>
                            <a:rPr lang="fr-FR" sz="1000" b="0" i="1" dirty="0" smtClean="0">
                              <a:latin typeface="Cambria Math" panose="02040503050406030204" pitchFamily="18" charset="0"/>
                            </a:rPr>
                            <m:t>𝑟𝑎𝑡𝑖𝑜</m:t>
                          </m:r>
                        </m:den>
                      </m:f>
                    </m:oMath>
                  </m:oMathPara>
                </a14:m>
                <a:endParaRPr lang="en-CA" sz="1000" dirty="0">
                  <a:latin typeface="Trebuchet MS" panose="020B0703020202090204" pitchFamily="34" charset="0"/>
                </a:endParaRPr>
              </a:p>
              <a:p>
                <a:pPr marL="171450" indent="-171450">
                  <a:lnSpc>
                    <a:spcPct val="110000"/>
                  </a:lnSpc>
                  <a:spcAft>
                    <a:spcPts val="900"/>
                  </a:spcAft>
                  <a:buFont typeface="Arial" panose="020B0604020202020204" pitchFamily="34" charset="0"/>
                  <a:buChar char="•"/>
                </a:pPr>
                <a:r>
                  <a:rPr lang="en-CA" sz="1050" dirty="0">
                    <a:latin typeface="Trebuchet MS" panose="020B0703020202090204" pitchFamily="34" charset="0"/>
                  </a:rPr>
                  <a:t>This formula gives us a </a:t>
                </a:r>
                <a:r>
                  <a:rPr lang="en-CA" sz="1100" b="1" dirty="0">
                    <a:solidFill>
                      <a:srgbClr val="EC8037"/>
                    </a:solidFill>
                    <a:latin typeface="Trebuchet MS" panose="020B0703020202090204" pitchFamily="34" charset="0"/>
                  </a:rPr>
                  <a:t>breakeven at ≈ £51K per week </a:t>
                </a:r>
                <a:r>
                  <a:rPr lang="en-CA" sz="1050" dirty="0">
                    <a:latin typeface="Trebuchet MS" panose="020B0703020202090204" pitchFamily="34" charset="0"/>
                  </a:rPr>
                  <a:t>(i.e. weekly revenue &gt; £51K directly contributes to profits)</a:t>
                </a:r>
                <a:endParaRPr lang="en-CA" sz="1100" b="1" dirty="0">
                  <a:solidFill>
                    <a:srgbClr val="EC8037"/>
                  </a:solidFill>
                  <a:latin typeface="Trebuchet MS" panose="020B0703020202090204" pitchFamily="34" charset="0"/>
                </a:endParaRPr>
              </a:p>
            </p:txBody>
          </p:sp>
        </mc:Choice>
        <mc:Fallback>
          <p:sp>
            <p:nvSpPr>
              <p:cNvPr id="8" name="Rectangle 7">
                <a:extLst>
                  <a:ext uri="{FF2B5EF4-FFF2-40B4-BE49-F238E27FC236}">
                    <a16:creationId xmlns:a16="http://schemas.microsoft.com/office/drawing/2014/main" id="{2CE7C6B4-CB5C-3F43-A801-7A5E97707DBC}"/>
                  </a:ext>
                </a:extLst>
              </p:cNvPr>
              <p:cNvSpPr>
                <a:spLocks noRot="1" noChangeAspect="1" noMove="1" noResize="1" noEditPoints="1" noAdjustHandles="1" noChangeArrowheads="1" noChangeShapeType="1" noTextEdit="1"/>
              </p:cNvSpPr>
              <p:nvPr/>
            </p:nvSpPr>
            <p:spPr>
              <a:xfrm>
                <a:off x="4218230" y="1888022"/>
                <a:ext cx="2910703" cy="2270493"/>
              </a:xfrm>
              <a:prstGeom prst="rect">
                <a:avLst/>
              </a:prstGeom>
              <a:blipFill>
                <a:blip r:embed="rId4"/>
                <a:stretch>
                  <a:fillRect/>
                </a:stretch>
              </a:blipFill>
            </p:spPr>
            <p:txBody>
              <a:bodyPr/>
              <a:lstStyle/>
              <a:p>
                <a:r>
                  <a:rPr lang="en-GB">
                    <a:noFill/>
                  </a:rPr>
                  <a:t> </a:t>
                </a:r>
              </a:p>
            </p:txBody>
          </p:sp>
        </mc:Fallback>
      </mc:AlternateContent>
      <p:grpSp>
        <p:nvGrpSpPr>
          <p:cNvPr id="20" name="Groupe 19">
            <a:extLst>
              <a:ext uri="{FF2B5EF4-FFF2-40B4-BE49-F238E27FC236}">
                <a16:creationId xmlns:a16="http://schemas.microsoft.com/office/drawing/2014/main" id="{5299A416-4313-8A42-A252-6350D71C36D7}"/>
              </a:ext>
            </a:extLst>
          </p:cNvPr>
          <p:cNvGrpSpPr/>
          <p:nvPr/>
        </p:nvGrpSpPr>
        <p:grpSpPr>
          <a:xfrm>
            <a:off x="919989" y="3598586"/>
            <a:ext cx="2520000" cy="459937"/>
            <a:chOff x="6268016" y="4590696"/>
            <a:chExt cx="2520000" cy="459937"/>
          </a:xfrm>
        </p:grpSpPr>
        <p:sp>
          <p:nvSpPr>
            <p:cNvPr id="21" name="Accolade ouvrante 20">
              <a:extLst>
                <a:ext uri="{FF2B5EF4-FFF2-40B4-BE49-F238E27FC236}">
                  <a16:creationId xmlns:a16="http://schemas.microsoft.com/office/drawing/2014/main" id="{38207D0D-93C4-F243-B3D7-2C5018583C31}"/>
                </a:ext>
              </a:extLst>
            </p:cNvPr>
            <p:cNvSpPr/>
            <p:nvPr/>
          </p:nvSpPr>
          <p:spPr>
            <a:xfrm rot="16200000">
              <a:off x="7459616" y="3399096"/>
              <a:ext cx="136800" cy="2520000"/>
            </a:xfrm>
            <a:prstGeom prst="leftBrace">
              <a:avLst>
                <a:gd name="adj1" fmla="val 272602"/>
                <a:gd name="adj2" fmla="val 50000"/>
              </a:avLst>
            </a:prstGeom>
            <a:ln w="19050">
              <a:solidFill>
                <a:srgbClr val="EC8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ZoneTexte 21">
              <a:extLst>
                <a:ext uri="{FF2B5EF4-FFF2-40B4-BE49-F238E27FC236}">
                  <a16:creationId xmlns:a16="http://schemas.microsoft.com/office/drawing/2014/main" id="{4BA8005B-F05F-6B44-8A39-C5E0EC898E72}"/>
                </a:ext>
              </a:extLst>
            </p:cNvPr>
            <p:cNvSpPr txBox="1"/>
            <p:nvPr/>
          </p:nvSpPr>
          <p:spPr>
            <a:xfrm>
              <a:off x="6363141" y="4789023"/>
              <a:ext cx="2335897" cy="261610"/>
            </a:xfrm>
            <a:prstGeom prst="rect">
              <a:avLst/>
            </a:prstGeom>
            <a:noFill/>
          </p:spPr>
          <p:txBody>
            <a:bodyPr wrap="none" rtlCol="0">
              <a:spAutoFit/>
            </a:bodyPr>
            <a:lstStyle/>
            <a:p>
              <a:pPr algn="ctr"/>
              <a:r>
                <a:rPr lang="en-GB" sz="1100" b="1" u="sng" dirty="0">
                  <a:solidFill>
                    <a:srgbClr val="2F2F2F"/>
                  </a:solidFill>
                  <a:highlight>
                    <a:srgbClr val="EC8037"/>
                  </a:highlight>
                  <a:latin typeface="Trebuchet MS" panose="020B0703020202090204" pitchFamily="34" charset="0"/>
                </a:rPr>
                <a:t>Rebranding costs (capex)</a:t>
              </a:r>
              <a:r>
                <a:rPr lang="en-GB" sz="1100" b="1" dirty="0">
                  <a:solidFill>
                    <a:srgbClr val="2F2F2F"/>
                  </a:solidFill>
                  <a:highlight>
                    <a:srgbClr val="EC8037"/>
                  </a:highlight>
                  <a:latin typeface="Trebuchet MS" panose="020B0703020202090204" pitchFamily="34" charset="0"/>
                </a:rPr>
                <a:t>: £100K</a:t>
              </a:r>
            </a:p>
          </p:txBody>
        </p:sp>
      </p:grpSp>
      <p:sp>
        <p:nvSpPr>
          <p:cNvPr id="23" name="Triangle 22">
            <a:extLst>
              <a:ext uri="{FF2B5EF4-FFF2-40B4-BE49-F238E27FC236}">
                <a16:creationId xmlns:a16="http://schemas.microsoft.com/office/drawing/2014/main" id="{EB7C7F6C-4059-4643-9804-677890FE4D43}"/>
              </a:ext>
            </a:extLst>
          </p:cNvPr>
          <p:cNvSpPr/>
          <p:nvPr/>
        </p:nvSpPr>
        <p:spPr>
          <a:xfrm rot="5400000">
            <a:off x="3558717" y="2673290"/>
            <a:ext cx="684000" cy="108000"/>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ZoneTexte 23">
            <a:extLst>
              <a:ext uri="{FF2B5EF4-FFF2-40B4-BE49-F238E27FC236}">
                <a16:creationId xmlns:a16="http://schemas.microsoft.com/office/drawing/2014/main" id="{24F31993-9505-B542-94CF-A7945941ED41}"/>
              </a:ext>
            </a:extLst>
          </p:cNvPr>
          <p:cNvSpPr txBox="1"/>
          <p:nvPr/>
        </p:nvSpPr>
        <p:spPr>
          <a:xfrm>
            <a:off x="4149584" y="1558358"/>
            <a:ext cx="1367682" cy="276999"/>
          </a:xfrm>
          <a:prstGeom prst="rect">
            <a:avLst/>
          </a:prstGeom>
          <a:noFill/>
        </p:spPr>
        <p:txBody>
          <a:bodyPr wrap="none" rtlCol="0">
            <a:spAutoFit/>
          </a:bodyPr>
          <a:lstStyle/>
          <a:p>
            <a:r>
              <a:rPr lang="en-GB" sz="1200" b="1" dirty="0">
                <a:latin typeface="Trebuchet MS" panose="020B0703020202090204" pitchFamily="34" charset="0"/>
              </a:rPr>
              <a:t>Breakeven point</a:t>
            </a:r>
          </a:p>
        </p:txBody>
      </p:sp>
      <p:grpSp>
        <p:nvGrpSpPr>
          <p:cNvPr id="9" name="Groupe 8">
            <a:extLst>
              <a:ext uri="{FF2B5EF4-FFF2-40B4-BE49-F238E27FC236}">
                <a16:creationId xmlns:a16="http://schemas.microsoft.com/office/drawing/2014/main" id="{BC35EECE-20E2-CF45-9589-ED8D1520B87C}"/>
              </a:ext>
            </a:extLst>
          </p:cNvPr>
          <p:cNvGrpSpPr/>
          <p:nvPr/>
        </p:nvGrpSpPr>
        <p:grpSpPr>
          <a:xfrm>
            <a:off x="702150" y="4426931"/>
            <a:ext cx="8122441" cy="446276"/>
            <a:chOff x="702150" y="4435398"/>
            <a:chExt cx="8122441" cy="446276"/>
          </a:xfrm>
        </p:grpSpPr>
        <p:sp>
          <p:nvSpPr>
            <p:cNvPr id="16" name="Flèche vers la droite 15">
              <a:extLst>
                <a:ext uri="{FF2B5EF4-FFF2-40B4-BE49-F238E27FC236}">
                  <a16:creationId xmlns:a16="http://schemas.microsoft.com/office/drawing/2014/main" id="{00FCF8D5-5662-EB47-B001-CD09785B6F88}"/>
                </a:ext>
              </a:extLst>
            </p:cNvPr>
            <p:cNvSpPr/>
            <p:nvPr/>
          </p:nvSpPr>
          <p:spPr>
            <a:xfrm>
              <a:off x="702150" y="4519199"/>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endParaRPr>
            </a:p>
          </p:txBody>
        </p:sp>
        <p:sp>
          <p:nvSpPr>
            <p:cNvPr id="25" name="ZoneTexte 24">
              <a:extLst>
                <a:ext uri="{FF2B5EF4-FFF2-40B4-BE49-F238E27FC236}">
                  <a16:creationId xmlns:a16="http://schemas.microsoft.com/office/drawing/2014/main" id="{AEDF673C-D41D-7440-82E0-E47161451CEA}"/>
                </a:ext>
              </a:extLst>
            </p:cNvPr>
            <p:cNvSpPr txBox="1"/>
            <p:nvPr/>
          </p:nvSpPr>
          <p:spPr>
            <a:xfrm>
              <a:off x="992460" y="4435398"/>
              <a:ext cx="7832131" cy="446276"/>
            </a:xfrm>
            <a:prstGeom prst="rect">
              <a:avLst/>
            </a:prstGeom>
            <a:noFill/>
          </p:spPr>
          <p:txBody>
            <a:bodyPr wrap="square" rtlCol="0">
              <a:spAutoFit/>
            </a:bodyPr>
            <a:lstStyle/>
            <a:p>
              <a:r>
                <a:rPr lang="en-GB" sz="1150" i="1" dirty="0">
                  <a:latin typeface="Trebuchet MS" panose="020B0703020202090204" pitchFamily="34" charset="0"/>
                </a:rPr>
                <a:t>With a </a:t>
              </a:r>
              <a:r>
                <a:rPr lang="en-GB" sz="1150" b="1" i="1" dirty="0">
                  <a:latin typeface="Trebuchet MS" panose="020B0703020202090204" pitchFamily="34" charset="0"/>
                </a:rPr>
                <a:t>breakeven point</a:t>
              </a:r>
              <a:r>
                <a:rPr lang="en-GB" sz="1150" i="1" dirty="0">
                  <a:latin typeface="Trebuchet MS" panose="020B0703020202090204" pitchFamily="34" charset="0"/>
                </a:rPr>
                <a:t> well under its weekly revenue estimate (post-rebranding), and with relatively reasonable </a:t>
              </a:r>
              <a:r>
                <a:rPr lang="en-GB" sz="1150" b="1" i="1" dirty="0">
                  <a:latin typeface="Trebuchet MS" panose="020B0703020202090204" pitchFamily="34" charset="0"/>
                </a:rPr>
                <a:t>rebranding investments </a:t>
              </a:r>
              <a:r>
                <a:rPr lang="en-GB" sz="1150" i="1" dirty="0">
                  <a:latin typeface="Trebuchet MS" panose="020B0703020202090204" pitchFamily="34" charset="0"/>
                </a:rPr>
                <a:t>(absorbed in ≈1 week of sales), Bokan is bound to be </a:t>
              </a:r>
              <a:r>
                <a:rPr lang="en-GB" sz="1150" b="1" i="1" dirty="0">
                  <a:latin typeface="Trebuchet MS" panose="020B0703020202090204" pitchFamily="34" charset="0"/>
                </a:rPr>
                <a:t>significantly profitable</a:t>
              </a:r>
              <a:r>
                <a:rPr lang="en-GB" sz="1150" i="1" dirty="0">
                  <a:latin typeface="Trebuchet MS" panose="020B0703020202090204" pitchFamily="34" charset="0"/>
                </a:rPr>
                <a:t>.</a:t>
              </a:r>
              <a:endParaRPr lang="en-GB" sz="1150" b="1" i="1" spc="-10" dirty="0">
                <a:latin typeface="Trebuchet MS" panose="020B0703020202090204" pitchFamily="34" charset="0"/>
              </a:endParaRPr>
            </a:p>
          </p:txBody>
        </p:sp>
      </p:grpSp>
    </p:spTree>
    <p:extLst>
      <p:ext uri="{BB962C8B-B14F-4D97-AF65-F5344CB8AC3E}">
        <p14:creationId xmlns:p14="http://schemas.microsoft.com/office/powerpoint/2010/main" val="1304059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41" name="Google Shape;141;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
            <a:ext cx="9144003" cy="624452"/>
          </a:xfrm>
          <a:prstGeom prst="rect">
            <a:avLst/>
          </a:prstGeom>
          <a:noFill/>
          <a:ln>
            <a:noFill/>
          </a:ln>
        </p:spPr>
      </p:pic>
      <p:pic>
        <p:nvPicPr>
          <p:cNvPr id="3" name="Image 2">
            <a:extLst>
              <a:ext uri="{FF2B5EF4-FFF2-40B4-BE49-F238E27FC236}">
                <a16:creationId xmlns:a16="http://schemas.microsoft.com/office/drawing/2014/main" id="{A642037C-2C40-D24E-9947-47EB6A4C16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617" y="1043570"/>
            <a:ext cx="977900" cy="1352550"/>
          </a:xfrm>
          <a:prstGeom prst="rect">
            <a:avLst/>
          </a:prstGeom>
        </p:spPr>
      </p:pic>
      <p:sp>
        <p:nvSpPr>
          <p:cNvPr id="140" name="Google Shape;140;p25"/>
          <p:cNvSpPr txBox="1">
            <a:spLocks noGrp="1"/>
          </p:cNvSpPr>
          <p:nvPr>
            <p:ph type="ctrTitle"/>
          </p:nvPr>
        </p:nvSpPr>
        <p:spPr>
          <a:xfrm>
            <a:off x="144250" y="1151720"/>
            <a:ext cx="1925841" cy="120388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solidFill>
                  <a:srgbClr val="2F2F2F"/>
                </a:solidFill>
              </a:rPr>
              <a:t>Ke</a:t>
            </a:r>
            <a:r>
              <a:rPr lang="de-DE" dirty="0"/>
              <a:t>y Performance </a:t>
            </a:r>
            <a:r>
              <a:rPr lang="de-DE" dirty="0" err="1"/>
              <a:t>Indicators</a:t>
            </a:r>
            <a:r>
              <a:rPr lang="de-DE" dirty="0"/>
              <a:t> (I) </a:t>
            </a:r>
            <a:endParaRPr dirty="0">
              <a:solidFill>
                <a:srgbClr val="2F2F2F"/>
              </a:solidFill>
            </a:endParaRPr>
          </a:p>
        </p:txBody>
      </p:sp>
      <p:sp>
        <p:nvSpPr>
          <p:cNvPr id="7" name="Google Shape;488;p43">
            <a:extLst>
              <a:ext uri="{FF2B5EF4-FFF2-40B4-BE49-F238E27FC236}">
                <a16:creationId xmlns:a16="http://schemas.microsoft.com/office/drawing/2014/main" id="{B37E215E-E0A6-504F-AFC4-1F307C422476}"/>
              </a:ext>
            </a:extLst>
          </p:cNvPr>
          <p:cNvSpPr/>
          <p:nvPr/>
        </p:nvSpPr>
        <p:spPr>
          <a:xfrm rot="16200000">
            <a:off x="2011839" y="2108596"/>
            <a:ext cx="1285398" cy="447539"/>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Rectangle 16">
            <a:extLst>
              <a:ext uri="{FF2B5EF4-FFF2-40B4-BE49-F238E27FC236}">
                <a16:creationId xmlns:a16="http://schemas.microsoft.com/office/drawing/2014/main" id="{7BA52F69-AF96-954B-B9E2-839CADC9C39E}"/>
              </a:ext>
            </a:extLst>
          </p:cNvPr>
          <p:cNvSpPr/>
          <p:nvPr/>
        </p:nvSpPr>
        <p:spPr>
          <a:xfrm>
            <a:off x="3027565" y="1641973"/>
            <a:ext cx="5341380" cy="1044000"/>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Google Shape;139;p25"/>
          <p:cNvSpPr txBox="1">
            <a:spLocks noGrp="1"/>
          </p:cNvSpPr>
          <p:nvPr>
            <p:ph type="subTitle" idx="1"/>
          </p:nvPr>
        </p:nvSpPr>
        <p:spPr>
          <a:xfrm>
            <a:off x="2912905" y="1317751"/>
            <a:ext cx="5760840" cy="1860300"/>
          </a:xfrm>
          <a:prstGeom prst="rect">
            <a:avLst/>
          </a:prstGeom>
        </p:spPr>
        <p:txBody>
          <a:bodyPr spcFirstLastPara="1" wrap="square" lIns="91425" tIns="91425" rIns="91425" bIns="91425" anchor="ctr" anchorCtr="0">
            <a:noAutofit/>
          </a:bodyPr>
          <a:lstStyle/>
          <a:p>
            <a:pPr marL="114300" indent="0">
              <a:spcAft>
                <a:spcPts val="600"/>
              </a:spcAft>
              <a:buNone/>
            </a:pPr>
            <a:r>
              <a:rPr lang="en-GB" sz="1400" b="1" dirty="0">
                <a:solidFill>
                  <a:schemeClr val="tx2">
                    <a:lumMod val="50000"/>
                  </a:schemeClr>
                </a:solidFill>
                <a:latin typeface="Trebuchet MS" panose="020B0703020202090204" pitchFamily="34" charset="0"/>
                <a:cs typeface="Calibri" panose="020F0502020204030204" pitchFamily="34" charset="0"/>
              </a:rPr>
              <a:t>Sales</a:t>
            </a:r>
            <a:endParaRPr lang="en-FR" dirty="0">
              <a:solidFill>
                <a:schemeClr val="tx2">
                  <a:lumMod val="50000"/>
                </a:schemeClr>
              </a:solidFill>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GB" sz="1050" b="1" dirty="0">
                <a:solidFill>
                  <a:schemeClr val="tx2">
                    <a:lumMod val="50000"/>
                  </a:schemeClr>
                </a:solidFill>
                <a:latin typeface="Trebuchet MS" panose="020B0703020202090204" pitchFamily="34" charset="0"/>
                <a:cs typeface="Calibri" panose="020F0502020204030204" pitchFamily="34" charset="0"/>
              </a:rPr>
              <a:t>Breakeven point </a:t>
            </a:r>
            <a:r>
              <a:rPr lang="en-GB" sz="1050" dirty="0">
                <a:solidFill>
                  <a:schemeClr val="tx2">
                    <a:lumMod val="50000"/>
                  </a:schemeClr>
                </a:solidFill>
                <a:latin typeface="Trebuchet MS" panose="020B0703020202090204" pitchFamily="34" charset="0"/>
                <a:cs typeface="Calibri" panose="020F0502020204030204" pitchFamily="34" charset="0"/>
              </a:rPr>
              <a:t>– Making sure profitability is is reached back quickly after rebranding investments</a:t>
            </a:r>
            <a:endParaRPr lang="en-FR" sz="1050" dirty="0">
              <a:solidFill>
                <a:schemeClr val="tx2">
                  <a:lumMod val="50000"/>
                </a:schemeClr>
              </a:solidFill>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US" sz="1050" b="1" dirty="0">
                <a:solidFill>
                  <a:schemeClr val="tx2">
                    <a:lumMod val="50000"/>
                  </a:schemeClr>
                </a:solidFill>
                <a:latin typeface="Trebuchet MS" panose="020B0703020202090204" pitchFamily="34" charset="0"/>
                <a:cs typeface="Calibri" panose="020F0502020204030204" pitchFamily="34" charset="0"/>
              </a:rPr>
              <a:t>Gross Profit </a:t>
            </a:r>
            <a:r>
              <a:rPr lang="en-US" sz="1050" i="1" dirty="0">
                <a:solidFill>
                  <a:schemeClr val="tx2">
                    <a:lumMod val="50000"/>
                  </a:schemeClr>
                </a:solidFill>
                <a:latin typeface="Trebuchet MS" panose="020B0703020202090204" pitchFamily="34" charset="0"/>
                <a:cs typeface="Calibri" panose="020F0502020204030204" pitchFamily="34" charset="0"/>
              </a:rPr>
              <a:t>(Sales – COGS) </a:t>
            </a:r>
            <a:r>
              <a:rPr lang="en-US" sz="1050" b="1" dirty="0">
                <a:solidFill>
                  <a:schemeClr val="tx2">
                    <a:lumMod val="50000"/>
                  </a:schemeClr>
                </a:solidFill>
                <a:latin typeface="Trebuchet MS" panose="020B0703020202090204" pitchFamily="34" charset="0"/>
                <a:cs typeface="Calibri" panose="020F0502020204030204" pitchFamily="34" charset="0"/>
              </a:rPr>
              <a:t>– </a:t>
            </a:r>
            <a:r>
              <a:rPr lang="en-US" sz="1050" dirty="0">
                <a:solidFill>
                  <a:schemeClr val="tx2">
                    <a:lumMod val="50000"/>
                  </a:schemeClr>
                </a:solidFill>
                <a:latin typeface="Trebuchet MS" panose="020B0703020202090204" pitchFamily="34" charset="0"/>
                <a:cs typeface="Calibri" panose="020F0502020204030204" pitchFamily="34" charset="0"/>
              </a:rPr>
              <a:t>Keeping an eye on the cost of goods sold to maintain profits</a:t>
            </a:r>
            <a:endParaRPr lang="en-FR" sz="1050" dirty="0">
              <a:solidFill>
                <a:schemeClr val="tx2">
                  <a:lumMod val="50000"/>
                </a:schemeClr>
              </a:solidFill>
              <a:latin typeface="Trebuchet MS" panose="020B0703020202090204" pitchFamily="34" charset="0"/>
              <a:cs typeface="Calibri" panose="020F0502020204030204" pitchFamily="34" charset="0"/>
            </a:endParaRPr>
          </a:p>
          <a:p>
            <a:pPr marL="114300" indent="0">
              <a:buNone/>
            </a:pPr>
            <a:endParaRPr lang="de-DE" b="1" dirty="0">
              <a:solidFill>
                <a:schemeClr val="tx2">
                  <a:lumMod val="50000"/>
                </a:schemeClr>
              </a:solidFill>
              <a:latin typeface="Trebuchet MS" panose="020B0703020202090204" pitchFamily="34" charset="0"/>
              <a:cs typeface="Calibri" panose="020F0502020204030204" pitchFamily="34" charset="0"/>
            </a:endParaRPr>
          </a:p>
        </p:txBody>
      </p:sp>
      <p:sp>
        <p:nvSpPr>
          <p:cNvPr id="12" name="Google Shape;488;p43">
            <a:extLst>
              <a:ext uri="{FF2B5EF4-FFF2-40B4-BE49-F238E27FC236}">
                <a16:creationId xmlns:a16="http://schemas.microsoft.com/office/drawing/2014/main" id="{8372205D-02A8-B54D-AB7B-C4CEFC0E8B81}"/>
              </a:ext>
            </a:extLst>
          </p:cNvPr>
          <p:cNvSpPr/>
          <p:nvPr/>
        </p:nvSpPr>
        <p:spPr>
          <a:xfrm rot="16200000">
            <a:off x="7181017" y="363837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3" name="Google Shape;492;p43">
            <a:extLst>
              <a:ext uri="{FF2B5EF4-FFF2-40B4-BE49-F238E27FC236}">
                <a16:creationId xmlns:a16="http://schemas.microsoft.com/office/drawing/2014/main" id="{20C531DA-CDA3-564E-8E00-FFDF4CE1D779}"/>
              </a:ext>
            </a:extLst>
          </p:cNvPr>
          <p:cNvCxnSpPr>
            <a:cxnSpLocks/>
          </p:cNvCxnSpPr>
          <p:nvPr/>
        </p:nvCxnSpPr>
        <p:spPr>
          <a:xfrm flipV="1">
            <a:off x="7925307" y="3534176"/>
            <a:ext cx="0" cy="474809"/>
          </a:xfrm>
          <a:prstGeom prst="straightConnector1">
            <a:avLst/>
          </a:prstGeom>
          <a:noFill/>
          <a:ln w="19050" cap="flat" cmpd="sng">
            <a:solidFill>
              <a:srgbClr val="2F2F2F"/>
            </a:solidFill>
            <a:prstDash val="solid"/>
            <a:round/>
            <a:headEnd type="none" w="med" len="med"/>
            <a:tailEnd type="none" w="med" len="med"/>
          </a:ln>
        </p:spPr>
      </p:cxnSp>
      <p:sp>
        <p:nvSpPr>
          <p:cNvPr id="14" name="ZoneTexte 13">
            <a:extLst>
              <a:ext uri="{FF2B5EF4-FFF2-40B4-BE49-F238E27FC236}">
                <a16:creationId xmlns:a16="http://schemas.microsoft.com/office/drawing/2014/main" id="{132E5DF7-3565-9B4C-8AC1-A4E77AA2E8C4}"/>
              </a:ext>
            </a:extLst>
          </p:cNvPr>
          <p:cNvSpPr txBox="1"/>
          <p:nvPr/>
        </p:nvSpPr>
        <p:spPr>
          <a:xfrm>
            <a:off x="2878308" y="1075338"/>
            <a:ext cx="5812846" cy="430887"/>
          </a:xfrm>
          <a:prstGeom prst="rect">
            <a:avLst/>
          </a:prstGeom>
          <a:noFill/>
        </p:spPr>
        <p:txBody>
          <a:bodyPr wrap="square" rtlCol="0">
            <a:spAutoFit/>
          </a:bodyPr>
          <a:lstStyle/>
          <a:p>
            <a:pPr marL="171450" indent="-171450">
              <a:buFont typeface="Wingdings" pitchFamily="2" charset="2"/>
              <a:buChar char="Ø"/>
            </a:pPr>
            <a:r>
              <a:rPr lang="en-GB" sz="1100" dirty="0">
                <a:solidFill>
                  <a:schemeClr val="tx2">
                    <a:lumMod val="50000"/>
                  </a:schemeClr>
                </a:solidFill>
                <a:latin typeface="Trebuchet MS" panose="020B0703020202090204" pitchFamily="34" charset="0"/>
              </a:rPr>
              <a:t>Lastly, in order to prepare the ground for </a:t>
            </a:r>
            <a:r>
              <a:rPr lang="en-GB" sz="1100" b="1" dirty="0">
                <a:solidFill>
                  <a:schemeClr val="tx2">
                    <a:lumMod val="50000"/>
                  </a:schemeClr>
                </a:solidFill>
                <a:latin typeface="Trebuchet MS" panose="020B0703020202090204" pitchFamily="34" charset="0"/>
              </a:rPr>
              <a:t>performance monitoring after the project</a:t>
            </a:r>
            <a:r>
              <a:rPr lang="en-GB" sz="1100" dirty="0">
                <a:solidFill>
                  <a:schemeClr val="tx2">
                    <a:lumMod val="50000"/>
                  </a:schemeClr>
                </a:solidFill>
                <a:latin typeface="Trebuchet MS" panose="020B0703020202090204" pitchFamily="34" charset="0"/>
              </a:rPr>
              <a:t>, we identified </a:t>
            </a:r>
            <a:r>
              <a:rPr lang="en-GB" sz="1100" b="1" dirty="0">
                <a:solidFill>
                  <a:schemeClr val="tx2">
                    <a:lumMod val="50000"/>
                  </a:schemeClr>
                </a:solidFill>
                <a:latin typeface="Trebuchet MS" panose="020B0703020202090204" pitchFamily="34" charset="0"/>
              </a:rPr>
              <a:t>several important KPIs to follow</a:t>
            </a:r>
            <a:r>
              <a:rPr lang="en-GB" sz="1100" dirty="0">
                <a:solidFill>
                  <a:schemeClr val="tx2">
                    <a:lumMod val="50000"/>
                  </a:schemeClr>
                </a:solidFill>
                <a:latin typeface="Trebuchet MS" panose="020B0703020202090204" pitchFamily="34" charset="0"/>
              </a:rPr>
              <a:t>:</a:t>
            </a:r>
          </a:p>
        </p:txBody>
      </p:sp>
      <p:grpSp>
        <p:nvGrpSpPr>
          <p:cNvPr id="8" name="Groupe 7">
            <a:extLst>
              <a:ext uri="{FF2B5EF4-FFF2-40B4-BE49-F238E27FC236}">
                <a16:creationId xmlns:a16="http://schemas.microsoft.com/office/drawing/2014/main" id="{74E30447-0E93-2844-BA91-41C5DEC649AE}"/>
              </a:ext>
            </a:extLst>
          </p:cNvPr>
          <p:cNvGrpSpPr/>
          <p:nvPr/>
        </p:nvGrpSpPr>
        <p:grpSpPr>
          <a:xfrm>
            <a:off x="651524" y="2879259"/>
            <a:ext cx="6086053" cy="1962705"/>
            <a:chOff x="651524" y="2922804"/>
            <a:chExt cx="6086053" cy="1962705"/>
          </a:xfrm>
        </p:grpSpPr>
        <p:sp>
          <p:nvSpPr>
            <p:cNvPr id="15" name="Rectangle 14">
              <a:extLst>
                <a:ext uri="{FF2B5EF4-FFF2-40B4-BE49-F238E27FC236}">
                  <a16:creationId xmlns:a16="http://schemas.microsoft.com/office/drawing/2014/main" id="{105E4678-DB22-D54E-ACD0-7092D28D61BB}"/>
                </a:ext>
              </a:extLst>
            </p:cNvPr>
            <p:cNvSpPr/>
            <p:nvPr/>
          </p:nvSpPr>
          <p:spPr>
            <a:xfrm>
              <a:off x="714103" y="3922095"/>
              <a:ext cx="6023474" cy="963414"/>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e 5">
              <a:extLst>
                <a:ext uri="{FF2B5EF4-FFF2-40B4-BE49-F238E27FC236}">
                  <a16:creationId xmlns:a16="http://schemas.microsoft.com/office/drawing/2014/main" id="{32CCBAA5-A66D-5A40-81EA-A91DABC05898}"/>
                </a:ext>
              </a:extLst>
            </p:cNvPr>
            <p:cNvGrpSpPr/>
            <p:nvPr/>
          </p:nvGrpSpPr>
          <p:grpSpPr>
            <a:xfrm>
              <a:off x="651524" y="2922804"/>
              <a:ext cx="6086053" cy="1893841"/>
              <a:chOff x="242221" y="2873693"/>
              <a:chExt cx="6086053" cy="1893841"/>
            </a:xfrm>
          </p:grpSpPr>
          <p:sp>
            <p:nvSpPr>
              <p:cNvPr id="4" name="Rectangle 3">
                <a:extLst>
                  <a:ext uri="{FF2B5EF4-FFF2-40B4-BE49-F238E27FC236}">
                    <a16:creationId xmlns:a16="http://schemas.microsoft.com/office/drawing/2014/main" id="{A67B7CBA-A506-D043-A17E-6FCFC7F31C9F}"/>
                  </a:ext>
                </a:extLst>
              </p:cNvPr>
              <p:cNvSpPr/>
              <p:nvPr/>
            </p:nvSpPr>
            <p:spPr>
              <a:xfrm>
                <a:off x="304800" y="2873693"/>
                <a:ext cx="6023474" cy="816255"/>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59F00C4-CE21-1641-BDA8-9E76383D6617}"/>
                  </a:ext>
                </a:extLst>
              </p:cNvPr>
              <p:cNvSpPr/>
              <p:nvPr/>
            </p:nvSpPr>
            <p:spPr>
              <a:xfrm>
                <a:off x="242221" y="2882403"/>
                <a:ext cx="6023474" cy="1885131"/>
              </a:xfrm>
              <a:prstGeom prst="rect">
                <a:avLst/>
              </a:prstGeom>
            </p:spPr>
            <p:txBody>
              <a:bodyPr wrap="square">
                <a:spAutoFit/>
              </a:bodyPr>
              <a:lstStyle/>
              <a:p>
                <a:pPr marL="114300" indent="0">
                  <a:spcAft>
                    <a:spcPts val="600"/>
                  </a:spcAft>
                  <a:buNone/>
                </a:pPr>
                <a:r>
                  <a:rPr lang="de-DE" b="1" dirty="0" err="1">
                    <a:solidFill>
                      <a:schemeClr val="tx2">
                        <a:lumMod val="50000"/>
                      </a:schemeClr>
                    </a:solidFill>
                    <a:latin typeface="Trebuchet MS" panose="020B0703020202090204" pitchFamily="34" charset="0"/>
                    <a:cs typeface="Calibri" panose="020F0502020204030204" pitchFamily="34" charset="0"/>
                  </a:rPr>
                  <a:t>Social</a:t>
                </a:r>
                <a:r>
                  <a:rPr lang="de-DE" b="1" dirty="0">
                    <a:solidFill>
                      <a:schemeClr val="tx2">
                        <a:lumMod val="50000"/>
                      </a:schemeClr>
                    </a:solidFill>
                    <a:latin typeface="Trebuchet MS" panose="020B0703020202090204" pitchFamily="34" charset="0"/>
                    <a:cs typeface="Calibri" panose="020F0502020204030204" pitchFamily="34" charset="0"/>
                  </a:rPr>
                  <a:t> Media</a:t>
                </a:r>
                <a:endParaRPr lang="en-FR">
                  <a:solidFill>
                    <a:schemeClr val="tx2">
                      <a:lumMod val="50000"/>
                    </a:schemeClr>
                  </a:solidFill>
                  <a:latin typeface="Trebuchet MS" panose="020B0703020202090204" pitchFamily="34" charset="0"/>
                  <a:cs typeface="Calibri" panose="020F0502020204030204" pitchFamily="34" charset="0"/>
                </a:endParaRPr>
              </a:p>
              <a:p>
                <a:pPr marL="720000" lvl="1" indent="-216000">
                  <a:buFont typeface="Arial" panose="020B0604020202020204" pitchFamily="34" charset="0"/>
                  <a:buChar char="•"/>
                </a:pPr>
                <a:r>
                  <a:rPr lang="en-US" sz="1050" b="1" dirty="0">
                    <a:solidFill>
                      <a:schemeClr val="tx2">
                        <a:lumMod val="50000"/>
                      </a:schemeClr>
                    </a:solidFill>
                    <a:latin typeface="Trebuchet MS" panose="020B0703020202090204" pitchFamily="34" charset="0"/>
                    <a:cs typeface="Calibri" panose="020F0502020204030204" pitchFamily="34" charset="0"/>
                  </a:rPr>
                  <a:t>Engagement – </a:t>
                </a:r>
                <a:r>
                  <a:rPr lang="en-US" sz="1050" dirty="0">
                    <a:solidFill>
                      <a:schemeClr val="tx2">
                        <a:lumMod val="50000"/>
                      </a:schemeClr>
                    </a:solidFill>
                    <a:latin typeface="Trebuchet MS" panose="020B0703020202090204" pitchFamily="34" charset="0"/>
                    <a:cs typeface="Calibri" panose="020F0502020204030204" pitchFamily="34" charset="0"/>
                  </a:rPr>
                  <a:t>Number of likes, shares, retweets or comments for each post</a:t>
                </a:r>
                <a:endParaRPr lang="en-FR" sz="1050">
                  <a:solidFill>
                    <a:schemeClr val="tx2">
                      <a:lumMod val="50000"/>
                    </a:schemeClr>
                  </a:solidFill>
                  <a:latin typeface="Trebuchet MS" panose="020B0703020202090204" pitchFamily="34" charset="0"/>
                  <a:cs typeface="Calibri" panose="020F0502020204030204" pitchFamily="34" charset="0"/>
                </a:endParaRPr>
              </a:p>
              <a:p>
                <a:pPr marL="720000" lvl="1" indent="-216000">
                  <a:buFont typeface="Arial" panose="020B0604020202020204" pitchFamily="34" charset="0"/>
                  <a:buChar char="•"/>
                </a:pPr>
                <a:r>
                  <a:rPr lang="en-US" sz="1050" b="1" dirty="0">
                    <a:solidFill>
                      <a:schemeClr val="tx2">
                        <a:lumMod val="50000"/>
                      </a:schemeClr>
                    </a:solidFill>
                    <a:latin typeface="Trebuchet MS" panose="020B0703020202090204" pitchFamily="34" charset="0"/>
                    <a:cs typeface="Calibri" panose="020F0502020204030204" pitchFamily="34" charset="0"/>
                  </a:rPr>
                  <a:t>Reach – </a:t>
                </a:r>
                <a:r>
                  <a:rPr lang="en-US" sz="1050" dirty="0">
                    <a:solidFill>
                      <a:schemeClr val="tx2">
                        <a:lumMod val="50000"/>
                      </a:schemeClr>
                    </a:solidFill>
                    <a:latin typeface="Trebuchet MS" panose="020B0703020202090204" pitchFamily="34" charset="0"/>
                    <a:cs typeface="Calibri" panose="020F0502020204030204" pitchFamily="34" charset="0"/>
                  </a:rPr>
                  <a:t>Social media audience: number of followers, traffic data, etc.</a:t>
                </a:r>
              </a:p>
              <a:p>
                <a:pPr marL="504000" lvl="1"/>
                <a:endParaRPr lang="en-FR" sz="1050">
                  <a:solidFill>
                    <a:schemeClr val="tx2">
                      <a:lumMod val="50000"/>
                    </a:schemeClr>
                  </a:solidFill>
                  <a:latin typeface="Trebuchet MS" panose="020B0703020202090204" pitchFamily="34" charset="0"/>
                  <a:cs typeface="Calibri" panose="020F0502020204030204" pitchFamily="34" charset="0"/>
                </a:endParaRPr>
              </a:p>
              <a:p>
                <a:pPr marL="114300" marR="0" lvl="0" indent="0" algn="l" defTabSz="914400" rtl="0" eaLnBrk="1" fontAlgn="auto" latinLnBrk="0" hangingPunct="1">
                  <a:lnSpc>
                    <a:spcPct val="100000"/>
                  </a:lnSpc>
                  <a:spcBef>
                    <a:spcPts val="0"/>
                  </a:spcBef>
                  <a:spcAft>
                    <a:spcPts val="600"/>
                  </a:spcAft>
                  <a:buClr>
                    <a:srgbClr val="434343"/>
                  </a:buClr>
                  <a:buSzPts val="1200"/>
                  <a:buFont typeface="Arial"/>
                  <a:buNone/>
                  <a:tabLst/>
                  <a:defRPr/>
                </a:pPr>
                <a:endParaRPr kumimoji="0" lang="de-DE" sz="1050"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endParaRPr>
              </a:p>
              <a:p>
                <a:pPr marL="114300" marR="0" lvl="0" indent="0" algn="l" defTabSz="914400" rtl="0" eaLnBrk="1" fontAlgn="auto" latinLnBrk="0" hangingPunct="1">
                  <a:lnSpc>
                    <a:spcPct val="100000"/>
                  </a:lnSpc>
                  <a:spcBef>
                    <a:spcPts val="0"/>
                  </a:spcBef>
                  <a:spcAft>
                    <a:spcPts val="600"/>
                  </a:spcAft>
                  <a:buClr>
                    <a:srgbClr val="434343"/>
                  </a:buClr>
                  <a:buSzPts val="1200"/>
                  <a:buFont typeface="Arial"/>
                  <a:buNone/>
                  <a:tabLst/>
                  <a:defRPr/>
                </a:pPr>
                <a:r>
                  <a:rPr kumimoji="0" lang="de-DE"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Customer Feedback</a:t>
                </a:r>
                <a:endParaRPr kumimoji="0" lang="en-FR" b="0" i="0" u="none" strike="noStrike" kern="0" cap="none" spc="0" normalizeH="0" baseline="0" noProof="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endParaRPr>
              </a:p>
              <a:p>
                <a:pPr marL="720000" marR="0" lvl="1" indent="-216000" algn="l" defTabSz="914400" rtl="0" eaLnBrk="1" fontAlgn="auto" latinLnBrk="0" hangingPunct="1">
                  <a:lnSpc>
                    <a:spcPct val="100000"/>
                  </a:lnSpc>
                  <a:spcBef>
                    <a:spcPts val="0"/>
                  </a:spcBef>
                  <a:spcAft>
                    <a:spcPts val="0"/>
                  </a:spcAft>
                  <a:buClr>
                    <a:srgbClr val="434343"/>
                  </a:buClr>
                  <a:buSzPts val="1200"/>
                  <a:buFont typeface="Arial" panose="020B0604020202020204" pitchFamily="34" charset="0"/>
                  <a:buChar char="•"/>
                  <a:tabLst/>
                  <a:defRPr/>
                </a:pPr>
                <a:r>
                  <a:rPr kumimoji="0" lang="en-US" sz="1050"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Customer Satisfaction </a:t>
                </a:r>
                <a:r>
                  <a:rPr kumimoji="0" lang="en-US"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 Monitoring </a:t>
                </a:r>
                <a:r>
                  <a:rPr lang="en-US" sz="1050" dirty="0">
                    <a:solidFill>
                      <a:schemeClr val="tx2">
                        <a:lumMod val="50000"/>
                      </a:schemeClr>
                    </a:solidFill>
                    <a:latin typeface="Trebuchet MS" panose="020B0703020202090204" pitchFamily="34" charset="0"/>
                    <a:cs typeface="Calibri" panose="020F0502020204030204" pitchFamily="34" charset="0"/>
                    <a:sym typeface="Rokkitt Regular"/>
                  </a:rPr>
                  <a:t>satisfaction through </a:t>
                </a:r>
                <a:r>
                  <a:rPr kumimoji="0" lang="en-US"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reviews and surveys</a:t>
                </a:r>
                <a:endParaRPr kumimoji="0" lang="en-FR" sz="1050" b="0" i="0" u="none" strike="noStrike" kern="0" cap="none" spc="0" normalizeH="0" baseline="0" noProof="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endParaRPr>
              </a:p>
              <a:p>
                <a:pPr marL="720000" marR="0" lvl="1" indent="-216000" algn="l" defTabSz="914400" rtl="0" eaLnBrk="1" fontAlgn="auto" latinLnBrk="0" hangingPunct="1">
                  <a:lnSpc>
                    <a:spcPct val="100000"/>
                  </a:lnSpc>
                  <a:spcBef>
                    <a:spcPts val="0"/>
                  </a:spcBef>
                  <a:spcAft>
                    <a:spcPts val="0"/>
                  </a:spcAft>
                  <a:buClr>
                    <a:srgbClr val="434343"/>
                  </a:buClr>
                  <a:buSzPts val="1200"/>
                  <a:buFont typeface="Arial" panose="020B0604020202020204" pitchFamily="34" charset="0"/>
                  <a:buChar char="•"/>
                  <a:tabLst/>
                  <a:defRPr/>
                </a:pPr>
                <a:r>
                  <a:rPr kumimoji="0" lang="en-US" sz="1050"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Customer Retention Rate </a:t>
                </a:r>
                <a:r>
                  <a:rPr kumimoji="0" lang="en-FR" sz="1050" b="0" i="0" u="none" strike="noStrike" kern="0" cap="none" spc="0" normalizeH="0" baseline="0" noProof="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 </a:t>
                </a:r>
                <a:r>
                  <a:rPr lang="en-US" sz="1050" dirty="0">
                    <a:solidFill>
                      <a:schemeClr val="tx2">
                        <a:lumMod val="50000"/>
                      </a:schemeClr>
                    </a:solidFill>
                    <a:latin typeface="Trebuchet MS" panose="020B0703020202090204" pitchFamily="34" charset="0"/>
                    <a:cs typeface="Calibri" panose="020F0502020204030204" pitchFamily="34" charset="0"/>
                    <a:sym typeface="Rokkitt Regular"/>
                  </a:rPr>
                  <a:t>– Following the proportion of new clients vs. repetitive clients and build a loyal client base to secure long-term revenue.</a:t>
                </a:r>
              </a:p>
            </p:txBody>
          </p:sp>
        </p:grpSp>
      </p:grpSp>
    </p:spTree>
    <p:extLst>
      <p:ext uri="{BB962C8B-B14F-4D97-AF65-F5344CB8AC3E}">
        <p14:creationId xmlns:p14="http://schemas.microsoft.com/office/powerpoint/2010/main" val="234277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1" name="Rectangle 10">
            <a:extLst>
              <a:ext uri="{FF2B5EF4-FFF2-40B4-BE49-F238E27FC236}">
                <a16:creationId xmlns:a16="http://schemas.microsoft.com/office/drawing/2014/main" id="{552D36F4-6B47-024E-AD66-87EAFAC5BD7A}"/>
              </a:ext>
            </a:extLst>
          </p:cNvPr>
          <p:cNvSpPr/>
          <p:nvPr/>
        </p:nvSpPr>
        <p:spPr>
          <a:xfrm>
            <a:off x="3088525" y="1086642"/>
            <a:ext cx="5341380" cy="1221947"/>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1" name="Google Shape;141;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
            <a:ext cx="9144003" cy="624452"/>
          </a:xfrm>
          <a:prstGeom prst="rect">
            <a:avLst/>
          </a:prstGeom>
          <a:noFill/>
          <a:ln>
            <a:noFill/>
          </a:ln>
        </p:spPr>
      </p:pic>
      <p:pic>
        <p:nvPicPr>
          <p:cNvPr id="3" name="Image 2">
            <a:extLst>
              <a:ext uri="{FF2B5EF4-FFF2-40B4-BE49-F238E27FC236}">
                <a16:creationId xmlns:a16="http://schemas.microsoft.com/office/drawing/2014/main" id="{A642037C-2C40-D24E-9947-47EB6A4C16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617" y="1043570"/>
            <a:ext cx="977900" cy="1352550"/>
          </a:xfrm>
          <a:prstGeom prst="rect">
            <a:avLst/>
          </a:prstGeom>
        </p:spPr>
      </p:pic>
      <p:sp>
        <p:nvSpPr>
          <p:cNvPr id="140" name="Google Shape;140;p25"/>
          <p:cNvSpPr txBox="1">
            <a:spLocks noGrp="1"/>
          </p:cNvSpPr>
          <p:nvPr>
            <p:ph type="ctrTitle"/>
          </p:nvPr>
        </p:nvSpPr>
        <p:spPr>
          <a:xfrm>
            <a:off x="144250" y="1151720"/>
            <a:ext cx="1925841" cy="120388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solidFill>
                  <a:srgbClr val="2F2F2F"/>
                </a:solidFill>
              </a:rPr>
              <a:t>Ke</a:t>
            </a:r>
            <a:r>
              <a:rPr lang="de-DE" dirty="0"/>
              <a:t>y Performance </a:t>
            </a:r>
            <a:r>
              <a:rPr lang="de-DE" dirty="0" err="1"/>
              <a:t>Indicators</a:t>
            </a:r>
            <a:r>
              <a:rPr lang="de-DE" dirty="0"/>
              <a:t> (II) </a:t>
            </a:r>
            <a:endParaRPr dirty="0">
              <a:solidFill>
                <a:srgbClr val="2F2F2F"/>
              </a:solidFill>
            </a:endParaRPr>
          </a:p>
        </p:txBody>
      </p:sp>
      <p:sp>
        <p:nvSpPr>
          <p:cNvPr id="7" name="Google Shape;488;p43">
            <a:extLst>
              <a:ext uri="{FF2B5EF4-FFF2-40B4-BE49-F238E27FC236}">
                <a16:creationId xmlns:a16="http://schemas.microsoft.com/office/drawing/2014/main" id="{B37E215E-E0A6-504F-AFC4-1F307C422476}"/>
              </a:ext>
            </a:extLst>
          </p:cNvPr>
          <p:cNvSpPr/>
          <p:nvPr/>
        </p:nvSpPr>
        <p:spPr>
          <a:xfrm rot="16200000">
            <a:off x="2031855" y="2260451"/>
            <a:ext cx="1285398" cy="447539"/>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9;p25">
            <a:extLst>
              <a:ext uri="{FF2B5EF4-FFF2-40B4-BE49-F238E27FC236}">
                <a16:creationId xmlns:a16="http://schemas.microsoft.com/office/drawing/2014/main" id="{DDC09AF1-6E6B-6D4A-9DE1-34F9365282A2}"/>
              </a:ext>
            </a:extLst>
          </p:cNvPr>
          <p:cNvSpPr txBox="1">
            <a:spLocks noGrp="1"/>
          </p:cNvSpPr>
          <p:nvPr>
            <p:ph type="subTitle" idx="1"/>
          </p:nvPr>
        </p:nvSpPr>
        <p:spPr>
          <a:xfrm>
            <a:off x="3057595" y="579330"/>
            <a:ext cx="5424564" cy="2195034"/>
          </a:xfrm>
          <a:prstGeom prst="rect">
            <a:avLst/>
          </a:prstGeom>
        </p:spPr>
        <p:txBody>
          <a:bodyPr spcFirstLastPara="1" wrap="square" lIns="91425" tIns="91425" rIns="91425" bIns="91425" anchor="ctr" anchorCtr="0">
            <a:noAutofit/>
          </a:bodyPr>
          <a:lstStyle/>
          <a:p>
            <a:pPr marL="114300" lvl="0" indent="0">
              <a:spcAft>
                <a:spcPts val="600"/>
              </a:spcAft>
              <a:buNone/>
            </a:pPr>
            <a:r>
              <a:rPr lang="en-AU" sz="1400" b="1" dirty="0">
                <a:solidFill>
                  <a:schemeClr val="tx2">
                    <a:lumMod val="50000"/>
                  </a:schemeClr>
                </a:solidFill>
                <a:latin typeface="Trebuchet MS" panose="020B0703020202090204" pitchFamily="34" charset="0"/>
                <a:cs typeface="Calibri" panose="020F0502020204030204" pitchFamily="34" charset="0"/>
              </a:rPr>
              <a:t>Employee Engagement</a:t>
            </a:r>
            <a:endParaRPr lang="en-AU" sz="1400" dirty="0">
              <a:solidFill>
                <a:schemeClr val="tx2">
                  <a:lumMod val="50000"/>
                </a:schemeClr>
              </a:solidFill>
              <a:latin typeface="Trebuchet MS" panose="020B0703020202090204" pitchFamily="34" charset="0"/>
              <a:cs typeface="Calibri" panose="020F0502020204030204" pitchFamily="34" charset="0"/>
            </a:endParaRPr>
          </a:p>
          <a:p>
            <a:pPr marL="720000" lvl="1" indent="-216000" algn="l">
              <a:spcAft>
                <a:spcPts val="600"/>
              </a:spcAft>
              <a:buFont typeface="Arial" panose="020B0604020202020204" pitchFamily="34" charset="0"/>
              <a:buChar char="•"/>
            </a:pPr>
            <a:r>
              <a:rPr lang="en-AU" sz="1050" b="1" dirty="0">
                <a:solidFill>
                  <a:schemeClr val="tx2">
                    <a:lumMod val="50000"/>
                  </a:schemeClr>
                </a:solidFill>
                <a:latin typeface="Trebuchet MS" panose="020B0703020202090204" pitchFamily="34" charset="0"/>
                <a:cs typeface="Calibri" panose="020F0502020204030204" pitchFamily="34" charset="0"/>
              </a:rPr>
              <a:t>Employee Turnover </a:t>
            </a:r>
            <a:r>
              <a:rPr lang="en-AU" sz="1050" dirty="0">
                <a:solidFill>
                  <a:schemeClr val="tx2">
                    <a:lumMod val="50000"/>
                  </a:schemeClr>
                </a:solidFill>
                <a:latin typeface="Trebuchet MS" panose="020B0703020202090204" pitchFamily="34" charset="0"/>
                <a:cs typeface="Calibri" panose="020F0502020204030204" pitchFamily="34" charset="0"/>
              </a:rPr>
              <a:t>– Keeping experimented employees, that clients know, can help increase customer loyalty and satisfaction. </a:t>
            </a:r>
          </a:p>
          <a:p>
            <a:pPr marL="720000" lvl="1" indent="-216000" algn="l">
              <a:buFont typeface="Arial" panose="020B0604020202020204" pitchFamily="34" charset="0"/>
              <a:buChar char="•"/>
            </a:pPr>
            <a:r>
              <a:rPr lang="en-AU" sz="1050" b="1" dirty="0">
                <a:solidFill>
                  <a:schemeClr val="tx2">
                    <a:lumMod val="50000"/>
                  </a:schemeClr>
                </a:solidFill>
                <a:latin typeface="Trebuchet MS" panose="020B0703020202090204" pitchFamily="34" charset="0"/>
                <a:cs typeface="Calibri" panose="020F0502020204030204" pitchFamily="34" charset="0"/>
              </a:rPr>
              <a:t>Employee Satisfaction </a:t>
            </a:r>
            <a:r>
              <a:rPr lang="en-AU" sz="1050" dirty="0">
                <a:solidFill>
                  <a:schemeClr val="tx2">
                    <a:lumMod val="50000"/>
                  </a:schemeClr>
                </a:solidFill>
                <a:latin typeface="Trebuchet MS" panose="020B0703020202090204" pitchFamily="34" charset="0"/>
                <a:cs typeface="Calibri" panose="020F0502020204030204" pitchFamily="34" charset="0"/>
              </a:rPr>
              <a:t>– can be measured through team meetings and surveys, and help secure efficient employees in the flexible UK market</a:t>
            </a:r>
          </a:p>
        </p:txBody>
      </p:sp>
      <p:sp>
        <p:nvSpPr>
          <p:cNvPr id="15" name="Rectangle 14">
            <a:extLst>
              <a:ext uri="{FF2B5EF4-FFF2-40B4-BE49-F238E27FC236}">
                <a16:creationId xmlns:a16="http://schemas.microsoft.com/office/drawing/2014/main" id="{91736D39-4EA7-004B-92CB-F466B13D7941}"/>
              </a:ext>
            </a:extLst>
          </p:cNvPr>
          <p:cNvSpPr/>
          <p:nvPr/>
        </p:nvSpPr>
        <p:spPr>
          <a:xfrm>
            <a:off x="661841" y="2579551"/>
            <a:ext cx="6063450" cy="1516180"/>
          </a:xfrm>
          <a:prstGeom prst="rect">
            <a:avLst/>
          </a:prstGeom>
          <a:solidFill>
            <a:srgbClr val="FE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1ED5DCB-6B5F-C54C-B235-A71D357045AD}"/>
              </a:ext>
            </a:extLst>
          </p:cNvPr>
          <p:cNvSpPr/>
          <p:nvPr/>
        </p:nvSpPr>
        <p:spPr>
          <a:xfrm>
            <a:off x="577303" y="2616129"/>
            <a:ext cx="5988960" cy="1585049"/>
          </a:xfrm>
          <a:prstGeom prst="rect">
            <a:avLst/>
          </a:prstGeom>
        </p:spPr>
        <p:txBody>
          <a:bodyPr wrap="square">
            <a:spAutoFit/>
          </a:bodyPr>
          <a:lstStyle/>
          <a:p>
            <a:pPr marL="114300" marR="0" lvl="0" indent="0" algn="l" defTabSz="914400" rtl="0" eaLnBrk="1" fontAlgn="auto" latinLnBrk="0" hangingPunct="1">
              <a:lnSpc>
                <a:spcPct val="100000"/>
              </a:lnSpc>
              <a:spcBef>
                <a:spcPts val="0"/>
              </a:spcBef>
              <a:spcAft>
                <a:spcPts val="600"/>
              </a:spcAft>
              <a:buClr>
                <a:srgbClr val="434343"/>
              </a:buClr>
              <a:buSzPts val="1200"/>
              <a:buFont typeface="Arial"/>
              <a:buNone/>
              <a:tabLst/>
              <a:defRPr/>
            </a:pPr>
            <a:r>
              <a:rPr lang="de-CH" b="1" dirty="0">
                <a:solidFill>
                  <a:schemeClr val="tx2">
                    <a:lumMod val="50000"/>
                  </a:schemeClr>
                </a:solidFill>
                <a:latin typeface="Trebuchet MS" panose="020B0703020202090204" pitchFamily="34" charset="0"/>
                <a:cs typeface="Calibri" panose="020F0502020204030204" pitchFamily="34" charset="0"/>
                <a:sym typeface="Rokkitt Regular"/>
              </a:rPr>
              <a:t>F</a:t>
            </a:r>
            <a:r>
              <a:rPr kumimoji="0" lang="de-CH" b="1" i="0" u="none" strike="noStrike" kern="0" cap="none" spc="0" normalizeH="0" baseline="0" noProof="0" dirty="0" err="1">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ront</a:t>
            </a:r>
            <a:r>
              <a:rPr kumimoji="0" lang="en-AU"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 house management </a:t>
            </a:r>
            <a:endParaRPr kumimoji="0" lang="en-AU"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endParaRPr>
          </a:p>
          <a:p>
            <a:pPr marL="720000" lvl="1" indent="-216000">
              <a:spcAft>
                <a:spcPts val="600"/>
              </a:spcAft>
              <a:buClr>
                <a:srgbClr val="434343"/>
              </a:buClr>
              <a:buSzPts val="1200"/>
              <a:buFont typeface="Arial" panose="020B0604020202020204" pitchFamily="34" charset="0"/>
              <a:buChar char="•"/>
              <a:defRPr/>
            </a:pPr>
            <a:r>
              <a:rPr lang="en-AU" sz="1050" b="1" dirty="0">
                <a:solidFill>
                  <a:schemeClr val="tx2">
                    <a:lumMod val="50000"/>
                  </a:schemeClr>
                </a:solidFill>
                <a:latin typeface="Trebuchet MS" panose="020B0703020202090204" pitchFamily="34" charset="0"/>
                <a:cs typeface="Calibri" panose="020F0502020204030204" pitchFamily="34" charset="0"/>
                <a:sym typeface="Rokkitt Regular"/>
              </a:rPr>
              <a:t>Table turnover rate – </a:t>
            </a:r>
            <a:r>
              <a:rPr lang="en-AU" sz="1050" dirty="0">
                <a:solidFill>
                  <a:schemeClr val="tx2">
                    <a:lumMod val="50000"/>
                  </a:schemeClr>
                </a:solidFill>
                <a:latin typeface="Trebuchet MS" panose="020B0703020202090204" pitchFamily="34" charset="0"/>
                <a:cs typeface="Calibri" panose="020F0502020204030204" pitchFamily="34" charset="0"/>
                <a:sym typeface="Rokkitt Regular"/>
              </a:rPr>
              <a:t>to monitor to ensure adequate wait times and maximize sales</a:t>
            </a:r>
          </a:p>
          <a:p>
            <a:pPr marL="720000" lvl="1" indent="-216000">
              <a:spcAft>
                <a:spcPts val="600"/>
              </a:spcAft>
              <a:buClr>
                <a:srgbClr val="434343"/>
              </a:buClr>
              <a:buSzPts val="1200"/>
              <a:buFont typeface="Arial" panose="020B0604020202020204" pitchFamily="34" charset="0"/>
              <a:buChar char="•"/>
              <a:defRPr/>
            </a:pPr>
            <a:r>
              <a:rPr lang="en-AU" sz="1050" b="1" dirty="0">
                <a:solidFill>
                  <a:schemeClr val="tx2">
                    <a:lumMod val="50000"/>
                  </a:schemeClr>
                </a:solidFill>
                <a:latin typeface="Trebuchet MS" panose="020B0703020202090204" pitchFamily="34" charset="0"/>
                <a:cs typeface="Calibri" panose="020F0502020204030204" pitchFamily="34" charset="0"/>
                <a:sym typeface="Rokkitt Regular"/>
              </a:rPr>
              <a:t>Revenue per available seat hour </a:t>
            </a:r>
            <a:r>
              <a:rPr lang="en-AU" sz="1050" dirty="0">
                <a:solidFill>
                  <a:schemeClr val="tx2">
                    <a:lumMod val="50000"/>
                  </a:schemeClr>
                </a:solidFill>
                <a:latin typeface="Trebuchet MS" panose="020B0703020202090204" pitchFamily="34" charset="0"/>
                <a:cs typeface="Calibri" panose="020F0502020204030204" pitchFamily="34" charset="0"/>
                <a:sym typeface="Rokkitt Regular"/>
              </a:rPr>
              <a:t>(= total rev / [available seats x opening hours]) – to monitor to optimize labour scheduling, food purchasing and table turnover</a:t>
            </a:r>
          </a:p>
          <a:p>
            <a:pPr marL="720000" lvl="1" indent="-216000">
              <a:spcAft>
                <a:spcPts val="600"/>
              </a:spcAft>
              <a:buClr>
                <a:srgbClr val="434343"/>
              </a:buClr>
              <a:buSzPts val="1200"/>
              <a:buFont typeface="Arial" panose="020B0604020202020204" pitchFamily="34" charset="0"/>
              <a:buChar char="•"/>
              <a:defRPr/>
            </a:pPr>
            <a:r>
              <a:rPr kumimoji="0" lang="en-AU" sz="1050"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Sales per guest</a:t>
            </a:r>
            <a:r>
              <a:rPr kumimoji="0" lang="en-AU"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 – to help restructure menu, e.g. </a:t>
            </a:r>
            <a:r>
              <a:rPr lang="en-AU" sz="1050" dirty="0">
                <a:solidFill>
                  <a:schemeClr val="tx2">
                    <a:lumMod val="50000"/>
                  </a:schemeClr>
                </a:solidFill>
                <a:latin typeface="Trebuchet MS" panose="020B0703020202090204" pitchFamily="34" charset="0"/>
                <a:cs typeface="Calibri" panose="020F0502020204030204" pitchFamily="34" charset="0"/>
                <a:sym typeface="Rokkitt Regular"/>
              </a:rPr>
              <a:t>based on </a:t>
            </a:r>
            <a:r>
              <a:rPr kumimoji="0" lang="en-AU"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time of the day</a:t>
            </a:r>
          </a:p>
          <a:p>
            <a:pPr marL="720000" marR="0" lvl="1" indent="-216000" algn="l" defTabSz="914400" rtl="0" eaLnBrk="1" fontAlgn="auto" latinLnBrk="0" hangingPunct="1">
              <a:lnSpc>
                <a:spcPct val="100000"/>
              </a:lnSpc>
              <a:spcBef>
                <a:spcPts val="0"/>
              </a:spcBef>
              <a:spcAft>
                <a:spcPts val="0"/>
              </a:spcAft>
              <a:buClr>
                <a:srgbClr val="434343"/>
              </a:buClr>
              <a:buSzPts val="1200"/>
              <a:buFont typeface="Arial" panose="020B0604020202020204" pitchFamily="34" charset="0"/>
              <a:buChar char="•"/>
              <a:tabLst/>
              <a:defRPr/>
            </a:pPr>
            <a:r>
              <a:rPr kumimoji="0" lang="en-AU" sz="1050" b="1"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Menu item profit and popularity </a:t>
            </a:r>
            <a:r>
              <a:rPr kumimoji="0" lang="en-AU"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rPr>
              <a:t>– allows for strategic pricing of items on the menu</a:t>
            </a:r>
          </a:p>
          <a:p>
            <a:pPr marL="720000" marR="0" lvl="1" indent="-216000" algn="l" defTabSz="914400" rtl="0" eaLnBrk="1" fontAlgn="auto" latinLnBrk="0" hangingPunct="1">
              <a:lnSpc>
                <a:spcPct val="100000"/>
              </a:lnSpc>
              <a:spcBef>
                <a:spcPts val="0"/>
              </a:spcBef>
              <a:spcAft>
                <a:spcPts val="0"/>
              </a:spcAft>
              <a:buClr>
                <a:srgbClr val="434343"/>
              </a:buClr>
              <a:buSzPts val="1200"/>
              <a:buFont typeface="Arial" panose="020B0604020202020204" pitchFamily="34" charset="0"/>
              <a:buChar char="•"/>
              <a:tabLst/>
              <a:defRPr/>
            </a:pPr>
            <a:endParaRPr kumimoji="0" lang="en-AU" sz="1050" b="0" i="0" u="none" strike="noStrike" kern="0" cap="none" spc="0" normalizeH="0" baseline="0" noProof="0" dirty="0">
              <a:ln>
                <a:noFill/>
              </a:ln>
              <a:solidFill>
                <a:schemeClr val="tx2">
                  <a:lumMod val="50000"/>
                </a:schemeClr>
              </a:solidFill>
              <a:effectLst/>
              <a:uLnTx/>
              <a:uFillTx/>
              <a:latin typeface="Trebuchet MS" panose="020B0703020202090204" pitchFamily="34" charset="0"/>
              <a:cs typeface="Calibri" panose="020F0502020204030204" pitchFamily="34" charset="0"/>
              <a:sym typeface="Rokkitt Regular"/>
            </a:endParaRPr>
          </a:p>
        </p:txBody>
      </p:sp>
      <p:grpSp>
        <p:nvGrpSpPr>
          <p:cNvPr id="16" name="Groupe 15">
            <a:extLst>
              <a:ext uri="{FF2B5EF4-FFF2-40B4-BE49-F238E27FC236}">
                <a16:creationId xmlns:a16="http://schemas.microsoft.com/office/drawing/2014/main" id="{6109AB31-F34B-0347-B570-F08A91DD86C1}"/>
              </a:ext>
            </a:extLst>
          </p:cNvPr>
          <p:cNvGrpSpPr/>
          <p:nvPr/>
        </p:nvGrpSpPr>
        <p:grpSpPr>
          <a:xfrm>
            <a:off x="511150" y="4355519"/>
            <a:ext cx="8171654" cy="594000"/>
            <a:chOff x="531223" y="4441628"/>
            <a:chExt cx="8171654" cy="594000"/>
          </a:xfrm>
        </p:grpSpPr>
        <p:grpSp>
          <p:nvGrpSpPr>
            <p:cNvPr id="17" name="Groupe 16">
              <a:extLst>
                <a:ext uri="{FF2B5EF4-FFF2-40B4-BE49-F238E27FC236}">
                  <a16:creationId xmlns:a16="http://schemas.microsoft.com/office/drawing/2014/main" id="{648C4221-72C7-AD42-9FE5-303E52E927E7}"/>
                </a:ext>
              </a:extLst>
            </p:cNvPr>
            <p:cNvGrpSpPr/>
            <p:nvPr/>
          </p:nvGrpSpPr>
          <p:grpSpPr>
            <a:xfrm>
              <a:off x="668193" y="4512022"/>
              <a:ext cx="8034684" cy="446276"/>
              <a:chOff x="520142" y="4616527"/>
              <a:chExt cx="8034684" cy="446276"/>
            </a:xfrm>
          </p:grpSpPr>
          <p:sp>
            <p:nvSpPr>
              <p:cNvPr id="19" name="Flèche vers la droite 18">
                <a:extLst>
                  <a:ext uri="{FF2B5EF4-FFF2-40B4-BE49-F238E27FC236}">
                    <a16:creationId xmlns:a16="http://schemas.microsoft.com/office/drawing/2014/main" id="{B10F2C08-D5D4-294B-A87E-5DF5D2A21D3A}"/>
                  </a:ext>
                </a:extLst>
              </p:cNvPr>
              <p:cNvSpPr/>
              <p:nvPr/>
            </p:nvSpPr>
            <p:spPr>
              <a:xfrm>
                <a:off x="520142" y="4693130"/>
                <a:ext cx="236764" cy="278674"/>
              </a:xfrm>
              <a:prstGeom prst="rightArrow">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ZoneTexte 19">
                <a:extLst>
                  <a:ext uri="{FF2B5EF4-FFF2-40B4-BE49-F238E27FC236}">
                    <a16:creationId xmlns:a16="http://schemas.microsoft.com/office/drawing/2014/main" id="{2E006172-1970-6E42-9F99-16D1F62DD092}"/>
                  </a:ext>
                </a:extLst>
              </p:cNvPr>
              <p:cNvSpPr txBox="1"/>
              <p:nvPr/>
            </p:nvSpPr>
            <p:spPr>
              <a:xfrm>
                <a:off x="836021" y="4616527"/>
                <a:ext cx="7718805" cy="446276"/>
              </a:xfrm>
              <a:prstGeom prst="rect">
                <a:avLst/>
              </a:prstGeom>
              <a:noFill/>
            </p:spPr>
            <p:txBody>
              <a:bodyPr wrap="square" rtlCol="0">
                <a:spAutoFit/>
              </a:bodyPr>
              <a:lstStyle/>
              <a:p>
                <a:r>
                  <a:rPr lang="en-GB" sz="1150" i="1" dirty="0">
                    <a:latin typeface="Trebuchet MS" panose="020B0703020202090204" pitchFamily="34" charset="0"/>
                  </a:rPr>
                  <a:t>Based on these monitoring tools and our previous recommendations, we believe that Bokan could go through a successful and valuable rebranding. We remain at your disposal for any further information.</a:t>
                </a:r>
                <a:endParaRPr lang="en-GB" sz="1150" i="1" spc="-10" dirty="0">
                  <a:latin typeface="Trebuchet MS" panose="020B0703020202090204" pitchFamily="34" charset="0"/>
                </a:endParaRPr>
              </a:p>
            </p:txBody>
          </p:sp>
        </p:grpSp>
        <p:sp>
          <p:nvSpPr>
            <p:cNvPr id="18" name="Rectangle 17">
              <a:extLst>
                <a:ext uri="{FF2B5EF4-FFF2-40B4-BE49-F238E27FC236}">
                  <a16:creationId xmlns:a16="http://schemas.microsoft.com/office/drawing/2014/main" id="{5AF32416-7570-7D4C-A208-633F491982C8}"/>
                </a:ext>
              </a:extLst>
            </p:cNvPr>
            <p:cNvSpPr/>
            <p:nvPr/>
          </p:nvSpPr>
          <p:spPr>
            <a:xfrm>
              <a:off x="531223" y="4441628"/>
              <a:ext cx="8103931" cy="594000"/>
            </a:xfrm>
            <a:prstGeom prst="rect">
              <a:avLst/>
            </a:prstGeom>
            <a:noFill/>
            <a:ln w="19050">
              <a:solidFill>
                <a:srgbClr val="EC8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Google Shape;488;p43">
            <a:extLst>
              <a:ext uri="{FF2B5EF4-FFF2-40B4-BE49-F238E27FC236}">
                <a16:creationId xmlns:a16="http://schemas.microsoft.com/office/drawing/2014/main" id="{CE9D771B-2001-1241-AD95-FF9A7FA0DD3F}"/>
              </a:ext>
            </a:extLst>
          </p:cNvPr>
          <p:cNvSpPr/>
          <p:nvPr/>
        </p:nvSpPr>
        <p:spPr>
          <a:xfrm rot="16200000">
            <a:off x="7181017" y="3252894"/>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2" name="Google Shape;492;p43">
            <a:extLst>
              <a:ext uri="{FF2B5EF4-FFF2-40B4-BE49-F238E27FC236}">
                <a16:creationId xmlns:a16="http://schemas.microsoft.com/office/drawing/2014/main" id="{60E382FA-BBAE-7A4D-858B-FBB62CE2170F}"/>
              </a:ext>
            </a:extLst>
          </p:cNvPr>
          <p:cNvCxnSpPr>
            <a:cxnSpLocks/>
          </p:cNvCxnSpPr>
          <p:nvPr/>
        </p:nvCxnSpPr>
        <p:spPr>
          <a:xfrm flipV="1">
            <a:off x="7925307" y="3148693"/>
            <a:ext cx="0" cy="474809"/>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2514236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381"/>
        <p:cNvGrpSpPr/>
        <p:nvPr/>
      </p:nvGrpSpPr>
      <p:grpSpPr>
        <a:xfrm>
          <a:off x="0" y="0"/>
          <a:ext cx="0" cy="0"/>
          <a:chOff x="0" y="0"/>
          <a:chExt cx="0" cy="0"/>
        </a:xfrm>
      </p:grpSpPr>
      <p:sp>
        <p:nvSpPr>
          <p:cNvPr id="382" name="Google Shape;382;p37"/>
          <p:cNvSpPr txBox="1">
            <a:spLocks noGrp="1"/>
          </p:cNvSpPr>
          <p:nvPr>
            <p:ph type="title"/>
          </p:nvPr>
        </p:nvSpPr>
        <p:spPr>
          <a:xfrm>
            <a:off x="702299" y="669873"/>
            <a:ext cx="476422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3600" dirty="0"/>
              <a:t>MANY  THANKS  FOR YOUR  ATTENTION</a:t>
            </a:r>
            <a:endParaRPr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194"/>
        <p:cNvGrpSpPr/>
        <p:nvPr/>
      </p:nvGrpSpPr>
      <p:grpSpPr>
        <a:xfrm>
          <a:off x="0" y="0"/>
          <a:ext cx="0" cy="0"/>
          <a:chOff x="0" y="0"/>
          <a:chExt cx="0" cy="0"/>
        </a:xfrm>
      </p:grpSpPr>
      <p:sp>
        <p:nvSpPr>
          <p:cNvPr id="3" name="Google Shape;180;p28">
            <a:extLst>
              <a:ext uri="{FF2B5EF4-FFF2-40B4-BE49-F238E27FC236}">
                <a16:creationId xmlns:a16="http://schemas.microsoft.com/office/drawing/2014/main" id="{B2FC4A27-38CF-5944-86F5-89230693D824}"/>
              </a:ext>
            </a:extLst>
          </p:cNvPr>
          <p:cNvSpPr txBox="1">
            <a:spLocks noGrp="1"/>
          </p:cNvSpPr>
          <p:nvPr/>
        </p:nvSpPr>
        <p:spPr>
          <a:xfrm>
            <a:off x="439270" y="1740529"/>
            <a:ext cx="1998735"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2400" b="1" i="0" u="none" strike="noStrike" kern="0" cap="none" spc="0" normalizeH="0" baseline="0" noProof="0" dirty="0">
                <a:ln>
                  <a:noFill/>
                </a:ln>
                <a:solidFill>
                  <a:srgbClr val="F3F3F3"/>
                </a:solidFill>
                <a:effectLst/>
                <a:uLnTx/>
                <a:uFillTx/>
                <a:latin typeface="Reem Kufi"/>
                <a:cs typeface="Reem Kufi"/>
                <a:sym typeface="Reem Kufi"/>
              </a:rPr>
              <a:t>APPENDIX</a:t>
            </a:r>
            <a:endParaRPr kumimoji="0" sz="2400" b="1" i="0" u="none" strike="noStrike" kern="0" cap="none" spc="0" normalizeH="0" baseline="0" noProof="0" dirty="0">
              <a:ln>
                <a:noFill/>
              </a:ln>
              <a:solidFill>
                <a:srgbClr val="F3F3F3"/>
              </a:solidFill>
              <a:effectLst/>
              <a:uLnTx/>
              <a:uFillTx/>
              <a:latin typeface="Reem Kufi"/>
              <a:cs typeface="Reem Kufi"/>
              <a:sym typeface="Reem Kufi"/>
            </a:endParaRPr>
          </a:p>
        </p:txBody>
      </p:sp>
      <p:cxnSp>
        <p:nvCxnSpPr>
          <p:cNvPr id="4" name="Google Shape;182;p28">
            <a:extLst>
              <a:ext uri="{FF2B5EF4-FFF2-40B4-BE49-F238E27FC236}">
                <a16:creationId xmlns:a16="http://schemas.microsoft.com/office/drawing/2014/main" id="{EA27A8A0-5BF5-A249-93EE-63017C424992}"/>
              </a:ext>
            </a:extLst>
          </p:cNvPr>
          <p:cNvCxnSpPr/>
          <p:nvPr/>
        </p:nvCxnSpPr>
        <p:spPr>
          <a:xfrm>
            <a:off x="1040506" y="1740529"/>
            <a:ext cx="3340800" cy="0"/>
          </a:xfrm>
          <a:prstGeom prst="straightConnector1">
            <a:avLst/>
          </a:prstGeom>
          <a:noFill/>
          <a:ln w="28575" cap="flat" cmpd="sng">
            <a:solidFill>
              <a:srgbClr val="F3F3F3"/>
            </a:solidFill>
            <a:prstDash val="solid"/>
            <a:round/>
            <a:headEnd type="none" w="med" len="med"/>
            <a:tailEnd type="none" w="med" len="med"/>
          </a:ln>
        </p:spPr>
      </p:cxnSp>
      <p:sp>
        <p:nvSpPr>
          <p:cNvPr id="5" name="ZoneTexte 4">
            <a:extLst>
              <a:ext uri="{FF2B5EF4-FFF2-40B4-BE49-F238E27FC236}">
                <a16:creationId xmlns:a16="http://schemas.microsoft.com/office/drawing/2014/main" id="{6359A630-064A-5B41-B376-1D4A4D931B4E}"/>
              </a:ext>
            </a:extLst>
          </p:cNvPr>
          <p:cNvSpPr txBox="1"/>
          <p:nvPr/>
        </p:nvSpPr>
        <p:spPr>
          <a:xfrm>
            <a:off x="948315" y="2571750"/>
            <a:ext cx="4820550" cy="461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r" defTabSz="914400" eaLnBrk="1" fontAlgn="auto" latinLnBrk="0" hangingPunct="1">
              <a:buClr>
                <a:srgbClr val="2F2F2F"/>
              </a:buClr>
              <a:buSzPts val="3600"/>
              <a:buFont typeface="Reem Kufi"/>
              <a:buNone/>
              <a:tabLst/>
              <a:defRPr kumimoji="0" sz="2400" b="1" kern="0" spc="0" normalizeH="0" baseline="0">
                <a:ln>
                  <a:noFill/>
                </a:ln>
                <a:solidFill>
                  <a:srgbClr val="F3F3F3"/>
                </a:solidFill>
                <a:effectLst/>
                <a:uLnTx/>
                <a:uFillTx/>
                <a:latin typeface="Reem Kufi"/>
                <a:ea typeface="Reem Kufi"/>
                <a:cs typeface="Reem Kufi"/>
              </a:defRPr>
            </a:lvl1pPr>
            <a:lvl2pPr algn="r">
              <a:buClr>
                <a:srgbClr val="2F2F2F"/>
              </a:buClr>
              <a:buSzPts val="3600"/>
              <a:buFont typeface="Reem Kufi"/>
              <a:buNone/>
              <a:defRPr sz="3600">
                <a:solidFill>
                  <a:srgbClr val="2F2F2F"/>
                </a:solidFill>
                <a:latin typeface="Reem Kufi"/>
                <a:ea typeface="Reem Kufi"/>
                <a:cs typeface="Reem Kufi"/>
              </a:defRPr>
            </a:lvl2pPr>
            <a:lvl3pPr algn="r">
              <a:buClr>
                <a:srgbClr val="2F2F2F"/>
              </a:buClr>
              <a:buSzPts val="3600"/>
              <a:buFont typeface="Reem Kufi"/>
              <a:buNone/>
              <a:defRPr sz="3600">
                <a:solidFill>
                  <a:srgbClr val="2F2F2F"/>
                </a:solidFill>
                <a:latin typeface="Reem Kufi"/>
                <a:ea typeface="Reem Kufi"/>
                <a:cs typeface="Reem Kufi"/>
              </a:defRPr>
            </a:lvl3pPr>
            <a:lvl4pPr algn="r">
              <a:buClr>
                <a:srgbClr val="2F2F2F"/>
              </a:buClr>
              <a:buSzPts val="3600"/>
              <a:buFont typeface="Reem Kufi"/>
              <a:buNone/>
              <a:defRPr sz="3600">
                <a:solidFill>
                  <a:srgbClr val="2F2F2F"/>
                </a:solidFill>
                <a:latin typeface="Reem Kufi"/>
                <a:ea typeface="Reem Kufi"/>
                <a:cs typeface="Reem Kufi"/>
              </a:defRPr>
            </a:lvl4pPr>
            <a:lvl5pPr algn="r">
              <a:buClr>
                <a:srgbClr val="2F2F2F"/>
              </a:buClr>
              <a:buSzPts val="3600"/>
              <a:buFont typeface="Reem Kufi"/>
              <a:buNone/>
              <a:defRPr sz="3600">
                <a:solidFill>
                  <a:srgbClr val="2F2F2F"/>
                </a:solidFill>
                <a:latin typeface="Reem Kufi"/>
                <a:ea typeface="Reem Kufi"/>
                <a:cs typeface="Reem Kufi"/>
              </a:defRPr>
            </a:lvl5pPr>
            <a:lvl6pPr algn="r">
              <a:buClr>
                <a:srgbClr val="2F2F2F"/>
              </a:buClr>
              <a:buSzPts val="3600"/>
              <a:buFont typeface="Reem Kufi"/>
              <a:buNone/>
              <a:defRPr sz="3600">
                <a:solidFill>
                  <a:srgbClr val="2F2F2F"/>
                </a:solidFill>
                <a:latin typeface="Reem Kufi"/>
                <a:ea typeface="Reem Kufi"/>
                <a:cs typeface="Reem Kufi"/>
              </a:defRPr>
            </a:lvl6pPr>
            <a:lvl7pPr algn="r">
              <a:buClr>
                <a:srgbClr val="2F2F2F"/>
              </a:buClr>
              <a:buSzPts val="3600"/>
              <a:buFont typeface="Reem Kufi"/>
              <a:buNone/>
              <a:defRPr sz="3600">
                <a:solidFill>
                  <a:srgbClr val="2F2F2F"/>
                </a:solidFill>
                <a:latin typeface="Reem Kufi"/>
                <a:ea typeface="Reem Kufi"/>
                <a:cs typeface="Reem Kufi"/>
              </a:defRPr>
            </a:lvl7pPr>
            <a:lvl8pPr algn="r">
              <a:buClr>
                <a:srgbClr val="2F2F2F"/>
              </a:buClr>
              <a:buSzPts val="3600"/>
              <a:buFont typeface="Reem Kufi"/>
              <a:buNone/>
              <a:defRPr sz="3600">
                <a:solidFill>
                  <a:srgbClr val="2F2F2F"/>
                </a:solidFill>
                <a:latin typeface="Reem Kufi"/>
                <a:ea typeface="Reem Kufi"/>
                <a:cs typeface="Reem Kufi"/>
              </a:defRPr>
            </a:lvl8pPr>
            <a:lvl9pPr algn="r">
              <a:buClr>
                <a:srgbClr val="2F2F2F"/>
              </a:buClr>
              <a:buSzPts val="3600"/>
              <a:buFont typeface="Reem Kufi"/>
              <a:buNone/>
              <a:defRPr sz="3600">
                <a:solidFill>
                  <a:srgbClr val="2F2F2F"/>
                </a:solidFill>
                <a:latin typeface="Reem Kufi"/>
                <a:ea typeface="Reem Kufi"/>
                <a:cs typeface="Reem Kufi"/>
              </a:defRPr>
            </a:lvl9pPr>
          </a:lstStyle>
          <a:p>
            <a:pPr algn="l">
              <a:spcAft>
                <a:spcPts val="300"/>
              </a:spcAft>
            </a:pPr>
            <a:r>
              <a:rPr lang="en-GB" sz="1400" dirty="0">
                <a:latin typeface="Trebuchet MS" panose="020B0703020202090204" pitchFamily="34" charset="0"/>
              </a:rPr>
              <a:t>Additional market research material</a:t>
            </a:r>
          </a:p>
          <a:p>
            <a:pPr algn="l">
              <a:spcAft>
                <a:spcPts val="300"/>
              </a:spcAft>
            </a:pPr>
            <a:r>
              <a:rPr lang="en-GB" sz="1400" dirty="0">
                <a:latin typeface="Trebuchet MS" panose="020B0703020202090204" pitchFamily="34" charset="0"/>
              </a:rPr>
              <a:t>Technical analysis supplement</a:t>
            </a:r>
          </a:p>
        </p:txBody>
      </p:sp>
    </p:spTree>
    <p:extLst>
      <p:ext uri="{BB962C8B-B14F-4D97-AF65-F5344CB8AC3E}">
        <p14:creationId xmlns:p14="http://schemas.microsoft.com/office/powerpoint/2010/main" val="338313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ctrTitle"/>
          </p:nvPr>
        </p:nvSpPr>
        <p:spPr>
          <a:xfrm>
            <a:off x="719999" y="450373"/>
            <a:ext cx="7983423" cy="634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MARKET TRENDS – Most </a:t>
            </a:r>
            <a:r>
              <a:rPr lang="fr-FR" dirty="0" err="1"/>
              <a:t>trending</a:t>
            </a:r>
            <a:r>
              <a:rPr lang="fr-FR" dirty="0"/>
              <a:t> types of cuisine in London</a:t>
            </a:r>
            <a:endParaRPr dirty="0"/>
          </a:p>
        </p:txBody>
      </p:sp>
      <p:grpSp>
        <p:nvGrpSpPr>
          <p:cNvPr id="6" name="Groupe 5">
            <a:extLst>
              <a:ext uri="{FF2B5EF4-FFF2-40B4-BE49-F238E27FC236}">
                <a16:creationId xmlns:a16="http://schemas.microsoft.com/office/drawing/2014/main" id="{34A4C690-B522-3A4E-AE07-BE77729D1E12}"/>
              </a:ext>
            </a:extLst>
          </p:cNvPr>
          <p:cNvGrpSpPr/>
          <p:nvPr/>
        </p:nvGrpSpPr>
        <p:grpSpPr>
          <a:xfrm>
            <a:off x="2504874" y="1066799"/>
            <a:ext cx="5919127" cy="3916681"/>
            <a:chOff x="2504874" y="1066799"/>
            <a:chExt cx="5919127" cy="3998123"/>
          </a:xfrm>
        </p:grpSpPr>
        <p:pic>
          <p:nvPicPr>
            <p:cNvPr id="5" name="Espace réservé du contenu 4" descr="Une image contenant capture d’écran&#10;&#10;Description générée automatiquement">
              <a:extLst>
                <a:ext uri="{FF2B5EF4-FFF2-40B4-BE49-F238E27FC236}">
                  <a16:creationId xmlns:a16="http://schemas.microsoft.com/office/drawing/2014/main" id="{C09B5073-7EAD-D542-B02D-E7DEEA37CF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4874" y="1066799"/>
              <a:ext cx="5919127" cy="3998123"/>
            </a:xfrm>
            <a:prstGeom prst="rect">
              <a:avLst/>
            </a:prstGeom>
          </p:spPr>
        </p:pic>
        <p:sp>
          <p:nvSpPr>
            <p:cNvPr id="2" name="Rectangle 1">
              <a:extLst>
                <a:ext uri="{FF2B5EF4-FFF2-40B4-BE49-F238E27FC236}">
                  <a16:creationId xmlns:a16="http://schemas.microsoft.com/office/drawing/2014/main" id="{1BD3A72A-3D5D-A14A-B687-DD6EF179ACC5}"/>
                </a:ext>
              </a:extLst>
            </p:cNvPr>
            <p:cNvSpPr/>
            <p:nvPr/>
          </p:nvSpPr>
          <p:spPr>
            <a:xfrm>
              <a:off x="5357767" y="4105700"/>
              <a:ext cx="251012" cy="52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Espace réservé du contenu 4" descr="Une image contenant capture d’écran&#10;&#10;Description générée automatiquement">
              <a:extLst>
                <a:ext uri="{FF2B5EF4-FFF2-40B4-BE49-F238E27FC236}">
                  <a16:creationId xmlns:a16="http://schemas.microsoft.com/office/drawing/2014/main" id="{FB4D5C52-67A0-3F4B-BB5F-86A449D701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53942" y="4186382"/>
              <a:ext cx="4081204" cy="327600"/>
            </a:xfrm>
            <a:prstGeom prst="rect">
              <a:avLst/>
            </a:prstGeom>
          </p:spPr>
        </p:pic>
      </p:grpSp>
      <p:sp>
        <p:nvSpPr>
          <p:cNvPr id="7" name="Rectangle 6">
            <a:extLst>
              <a:ext uri="{FF2B5EF4-FFF2-40B4-BE49-F238E27FC236}">
                <a16:creationId xmlns:a16="http://schemas.microsoft.com/office/drawing/2014/main" id="{A6047F7D-E43D-9D40-A9A2-D1581298A54B}"/>
              </a:ext>
            </a:extLst>
          </p:cNvPr>
          <p:cNvSpPr/>
          <p:nvPr/>
        </p:nvSpPr>
        <p:spPr>
          <a:xfrm>
            <a:off x="719998" y="1628003"/>
            <a:ext cx="1392265" cy="2123658"/>
          </a:xfrm>
          <a:prstGeom prst="rect">
            <a:avLst/>
          </a:prstGeom>
        </p:spPr>
        <p:txBody>
          <a:bodyPr wrap="square">
            <a:spAutoFit/>
          </a:bodyPr>
          <a:lstStyle/>
          <a:p>
            <a:pPr marL="171450" indent="-171450">
              <a:buFont typeface="Arial" panose="020B0604020202020204" pitchFamily="34" charset="0"/>
              <a:buChar char="•"/>
            </a:pPr>
            <a:r>
              <a:rPr lang="en-CA" sz="1100" dirty="0">
                <a:solidFill>
                  <a:schemeClr val="tx2">
                    <a:lumMod val="50000"/>
                  </a:schemeClr>
                </a:solidFill>
                <a:latin typeface="Trebuchet MS" panose="020B0703020202090204" pitchFamily="34" charset="0"/>
              </a:rPr>
              <a:t>This other visualization graph confirms our previous findings</a:t>
            </a:r>
          </a:p>
          <a:p>
            <a:pPr marL="171450" indent="-171450">
              <a:buFont typeface="Arial" panose="020B0604020202020204" pitchFamily="34" charset="0"/>
              <a:buChar char="•"/>
            </a:pPr>
            <a:endParaRPr lang="en-CA" sz="1100" dirty="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en-CA" sz="1100" dirty="0">
                <a:solidFill>
                  <a:schemeClr val="tx2">
                    <a:lumMod val="50000"/>
                  </a:schemeClr>
                </a:solidFill>
                <a:latin typeface="Trebuchet MS" panose="020B0703020202090204" pitchFamily="34" charset="0"/>
              </a:rPr>
              <a:t>The most trending types of cuisine in London are British and Italian</a:t>
            </a:r>
          </a:p>
        </p:txBody>
      </p:sp>
    </p:spTree>
    <p:extLst>
      <p:ext uri="{BB962C8B-B14F-4D97-AF65-F5344CB8AC3E}">
        <p14:creationId xmlns:p14="http://schemas.microsoft.com/office/powerpoint/2010/main" val="160322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A04B68BC-6606-D24F-8140-B6F91FBA00F4}"/>
              </a:ext>
            </a:extLst>
          </p:cNvPr>
          <p:cNvSpPr>
            <a:spLocks noGrp="1"/>
          </p:cNvSpPr>
          <p:nvPr>
            <p:ph type="subTitle" idx="1"/>
          </p:nvPr>
        </p:nvSpPr>
        <p:spPr>
          <a:xfrm>
            <a:off x="653405" y="1348324"/>
            <a:ext cx="8220629" cy="523190"/>
          </a:xfrm>
          <a:noFill/>
        </p:spPr>
        <p:txBody>
          <a:bodyPr wrap="square" rtlCol="0">
            <a:spAutoFit/>
          </a:bodyPr>
          <a:lstStyle/>
          <a:p>
            <a:pPr marL="171450" indent="-171450" algn="l">
              <a:buFont typeface="Wingdings" pitchFamily="2" charset="2"/>
              <a:buChar char="Ø"/>
            </a:pPr>
            <a:r>
              <a:rPr lang="en-CA" sz="1100">
                <a:solidFill>
                  <a:schemeClr val="tx2">
                    <a:lumMod val="50000"/>
                  </a:schemeClr>
                </a:solidFill>
                <a:latin typeface="Trebuchet MS" panose="020B0703020202090204" pitchFamily="34" charset="0"/>
                <a:cs typeface="Arial"/>
                <a:sym typeface="Arial"/>
              </a:rPr>
              <a:t>This is the output of the LDA model. Each topic has distinct words associated, and words are captured along with their associated probabilities to be in a given topic:</a:t>
            </a:r>
          </a:p>
        </p:txBody>
      </p:sp>
      <p:sp>
        <p:nvSpPr>
          <p:cNvPr id="4" name="Title 3">
            <a:extLst>
              <a:ext uri="{FF2B5EF4-FFF2-40B4-BE49-F238E27FC236}">
                <a16:creationId xmlns:a16="http://schemas.microsoft.com/office/drawing/2014/main" id="{1BE9F694-4B90-4B49-A853-C95A634925E2}"/>
              </a:ext>
            </a:extLst>
          </p:cNvPr>
          <p:cNvSpPr>
            <a:spLocks noGrp="1"/>
          </p:cNvSpPr>
          <p:nvPr>
            <p:ph type="ctrTitle"/>
          </p:nvPr>
        </p:nvSpPr>
        <p:spPr>
          <a:xfrm>
            <a:off x="746126" y="427416"/>
            <a:ext cx="7274469" cy="946200"/>
          </a:xfrm>
        </p:spPr>
        <p:txBody>
          <a:bodyPr/>
          <a:lstStyle/>
          <a:p>
            <a:r>
              <a:rPr lang="en-FR"/>
              <a:t>Topic</a:t>
            </a:r>
            <a:r>
              <a:rPr lang="fr-FR" dirty="0"/>
              <a:t> E</a:t>
            </a:r>
            <a:r>
              <a:rPr lang="en-FR"/>
              <a:t>xtraction</a:t>
            </a:r>
            <a:r>
              <a:rPr lang="fr-FR" dirty="0"/>
              <a:t> – LDA output</a:t>
            </a:r>
            <a:endParaRPr lang="en-FR" dirty="0"/>
          </a:p>
        </p:txBody>
      </p:sp>
      <p:pic>
        <p:nvPicPr>
          <p:cNvPr id="11" name="Picture 10" descr="A screenshot of a cell phone&#10;&#10;Description automatically generated">
            <a:extLst>
              <a:ext uri="{FF2B5EF4-FFF2-40B4-BE49-F238E27FC236}">
                <a16:creationId xmlns:a16="http://schemas.microsoft.com/office/drawing/2014/main" id="{43A39F10-9B78-674D-963A-121C86864C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6358" y="1881053"/>
            <a:ext cx="7914237" cy="3117668"/>
          </a:xfrm>
          <a:prstGeom prst="rect">
            <a:avLst/>
          </a:prstGeom>
        </p:spPr>
      </p:pic>
    </p:spTree>
    <p:extLst>
      <p:ext uri="{BB962C8B-B14F-4D97-AF65-F5344CB8AC3E}">
        <p14:creationId xmlns:p14="http://schemas.microsoft.com/office/powerpoint/2010/main" val="105177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80" name="Google Shape;439;p40">
            <a:extLst>
              <a:ext uri="{FF2B5EF4-FFF2-40B4-BE49-F238E27FC236}">
                <a16:creationId xmlns:a16="http://schemas.microsoft.com/office/drawing/2014/main" id="{C4DEE43C-30FE-B94D-AF12-E7EBA4CF99AD}"/>
              </a:ext>
            </a:extLst>
          </p:cNvPr>
          <p:cNvSpPr txBox="1"/>
          <p:nvPr/>
        </p:nvSpPr>
        <p:spPr>
          <a:xfrm>
            <a:off x="587830" y="3624315"/>
            <a:ext cx="1061356"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dirty="0" err="1">
                <a:ln>
                  <a:noFill/>
                </a:ln>
                <a:solidFill>
                  <a:srgbClr val="2F2F2F"/>
                </a:solidFill>
                <a:effectLst/>
                <a:uLnTx/>
                <a:uFillTx/>
                <a:latin typeface="Trebuchet MS" panose="020B0703020202090204" pitchFamily="34" charset="0"/>
                <a:ea typeface="Rokkitt Regular"/>
                <a:cs typeface="Rokkitt Regular"/>
                <a:sym typeface="Rokkitt Regular"/>
              </a:rPr>
              <a:t>Based</a:t>
            </a:r>
            <a:r>
              <a:rPr kumimoji="0" lang="fr-FR"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rPr>
              <a:t> on</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sp>
        <p:nvSpPr>
          <p:cNvPr id="117" name="Google Shape;439;p40">
            <a:extLst>
              <a:ext uri="{FF2B5EF4-FFF2-40B4-BE49-F238E27FC236}">
                <a16:creationId xmlns:a16="http://schemas.microsoft.com/office/drawing/2014/main" id="{ED868449-67E1-9E47-BE07-FA40F5D69795}"/>
              </a:ext>
            </a:extLst>
          </p:cNvPr>
          <p:cNvSpPr txBox="1"/>
          <p:nvPr/>
        </p:nvSpPr>
        <p:spPr>
          <a:xfrm>
            <a:off x="587830" y="2252628"/>
            <a:ext cx="1061356"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rPr>
              <a:t>Efficient</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sp>
        <p:nvSpPr>
          <p:cNvPr id="219" name="Google Shape;219;p32"/>
          <p:cNvSpPr txBox="1">
            <a:spLocks noGrp="1"/>
          </p:cNvSpPr>
          <p:nvPr>
            <p:ph type="ctrTitle"/>
          </p:nvPr>
        </p:nvSpPr>
        <p:spPr>
          <a:xfrm>
            <a:off x="720000" y="450373"/>
            <a:ext cx="3466858"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TIMELINE</a:t>
            </a:r>
            <a:endParaRPr dirty="0"/>
          </a:p>
        </p:txBody>
      </p:sp>
      <p:sp>
        <p:nvSpPr>
          <p:cNvPr id="25" name="Google Shape;437;p40">
            <a:extLst>
              <a:ext uri="{FF2B5EF4-FFF2-40B4-BE49-F238E27FC236}">
                <a16:creationId xmlns:a16="http://schemas.microsoft.com/office/drawing/2014/main" id="{61120FDC-B004-CC46-A334-E42D84DA19F1}"/>
              </a:ext>
            </a:extLst>
          </p:cNvPr>
          <p:cNvSpPr/>
          <p:nvPr/>
        </p:nvSpPr>
        <p:spPr>
          <a:xfrm>
            <a:off x="403487" y="2101101"/>
            <a:ext cx="1428552" cy="99354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38;p40">
            <a:extLst>
              <a:ext uri="{FF2B5EF4-FFF2-40B4-BE49-F238E27FC236}">
                <a16:creationId xmlns:a16="http://schemas.microsoft.com/office/drawing/2014/main" id="{FD2EA0A5-7F1D-5F4E-921C-7FE13329BCA5}"/>
              </a:ext>
            </a:extLst>
          </p:cNvPr>
          <p:cNvSpPr txBox="1"/>
          <p:nvPr/>
        </p:nvSpPr>
        <p:spPr>
          <a:xfrm>
            <a:off x="507706" y="2489828"/>
            <a:ext cx="1221179" cy="374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F2F2F"/>
                </a:solidFill>
                <a:effectLst/>
                <a:uLnTx/>
                <a:uFillTx/>
                <a:latin typeface="Reem Kufi"/>
                <a:ea typeface="Reem Kufi"/>
                <a:cs typeface="Reem Kufi"/>
                <a:sym typeface="Reem Kufi"/>
              </a:rPr>
              <a:t>rebranding</a:t>
            </a:r>
            <a:endParaRPr kumimoji="0" sz="1600" b="1" i="0" u="none" strike="noStrike" kern="0" cap="none" spc="0" normalizeH="0" baseline="0" noProof="0" dirty="0">
              <a:ln>
                <a:noFill/>
              </a:ln>
              <a:solidFill>
                <a:srgbClr val="2F2F2F"/>
              </a:solidFill>
              <a:effectLst/>
              <a:uLnTx/>
              <a:uFillTx/>
              <a:latin typeface="Reem Kufi"/>
              <a:ea typeface="Reem Kufi"/>
              <a:cs typeface="Reem Kufi"/>
              <a:sym typeface="Reem Kufi"/>
            </a:endParaRPr>
          </a:p>
        </p:txBody>
      </p:sp>
      <p:sp>
        <p:nvSpPr>
          <p:cNvPr id="27" name="Google Shape;439;p40">
            <a:extLst>
              <a:ext uri="{FF2B5EF4-FFF2-40B4-BE49-F238E27FC236}">
                <a16:creationId xmlns:a16="http://schemas.microsoft.com/office/drawing/2014/main" id="{E5341985-8ED8-A246-8773-5070B4E97B81}"/>
              </a:ext>
            </a:extLst>
          </p:cNvPr>
          <p:cNvSpPr txBox="1"/>
          <p:nvPr/>
        </p:nvSpPr>
        <p:spPr>
          <a:xfrm>
            <a:off x="390939" y="2752818"/>
            <a:ext cx="1449674"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dirty="0">
                <a:ln>
                  <a:noFill/>
                </a:ln>
                <a:solidFill>
                  <a:srgbClr val="2F2F2F"/>
                </a:solidFill>
                <a:effectLst/>
                <a:uLnTx/>
                <a:uFillTx/>
                <a:latin typeface="Trebuchet MS" panose="020B0703020202090204" pitchFamily="34" charset="0"/>
                <a:ea typeface="Rokkitt Regular"/>
                <a:cs typeface="Rokkitt Regular"/>
                <a:sym typeface="Rokkitt Regular"/>
              </a:rPr>
              <a:t>recommendations</a:t>
            </a:r>
          </a:p>
        </p:txBody>
      </p:sp>
      <p:cxnSp>
        <p:nvCxnSpPr>
          <p:cNvPr id="28" name="Google Shape;440;p40">
            <a:extLst>
              <a:ext uri="{FF2B5EF4-FFF2-40B4-BE49-F238E27FC236}">
                <a16:creationId xmlns:a16="http://schemas.microsoft.com/office/drawing/2014/main" id="{13142D37-91DB-1B4A-B143-ECAA44F7E909}"/>
              </a:ext>
            </a:extLst>
          </p:cNvPr>
          <p:cNvCxnSpPr>
            <a:cxnSpLocks/>
          </p:cNvCxnSpPr>
          <p:nvPr/>
        </p:nvCxnSpPr>
        <p:spPr>
          <a:xfrm>
            <a:off x="859928" y="2247996"/>
            <a:ext cx="515670" cy="0"/>
          </a:xfrm>
          <a:prstGeom prst="straightConnector1">
            <a:avLst/>
          </a:prstGeom>
          <a:noFill/>
          <a:ln w="19050" cap="flat" cmpd="sng">
            <a:solidFill>
              <a:srgbClr val="2F2F2F"/>
            </a:solidFill>
            <a:prstDash val="solid"/>
            <a:round/>
            <a:headEnd type="none" w="med" len="med"/>
            <a:tailEnd type="none" w="med" len="med"/>
          </a:ln>
        </p:spPr>
      </p:cxnSp>
      <p:sp>
        <p:nvSpPr>
          <p:cNvPr id="113" name="Google Shape;437;p40">
            <a:extLst>
              <a:ext uri="{FF2B5EF4-FFF2-40B4-BE49-F238E27FC236}">
                <a16:creationId xmlns:a16="http://schemas.microsoft.com/office/drawing/2014/main" id="{7241EE6A-53D2-A741-8BDF-31222C191FA7}"/>
              </a:ext>
            </a:extLst>
          </p:cNvPr>
          <p:cNvSpPr/>
          <p:nvPr/>
        </p:nvSpPr>
        <p:spPr>
          <a:xfrm>
            <a:off x="403487" y="3468494"/>
            <a:ext cx="1428552" cy="99354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438;p40">
            <a:extLst>
              <a:ext uri="{FF2B5EF4-FFF2-40B4-BE49-F238E27FC236}">
                <a16:creationId xmlns:a16="http://schemas.microsoft.com/office/drawing/2014/main" id="{7E67BAC5-ED4F-EC4C-B92C-7DC54FFFBC4C}"/>
              </a:ext>
            </a:extLst>
          </p:cNvPr>
          <p:cNvSpPr txBox="1"/>
          <p:nvPr/>
        </p:nvSpPr>
        <p:spPr>
          <a:xfrm>
            <a:off x="507706" y="3868058"/>
            <a:ext cx="1221179" cy="374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2F2F2F"/>
                </a:solidFill>
                <a:effectLst/>
                <a:uLnTx/>
                <a:uFillTx/>
                <a:latin typeface="Reem Kufi"/>
                <a:ea typeface="Reem Kufi"/>
                <a:cs typeface="Reem Kufi"/>
                <a:sym typeface="Reem Kufi"/>
              </a:rPr>
              <a:t>NLP</a:t>
            </a:r>
            <a:endParaRPr kumimoji="0" sz="1800" b="1" i="0" u="none" strike="noStrike" kern="0" cap="none" spc="0" normalizeH="0" baseline="0" noProof="0" dirty="0">
              <a:ln>
                <a:noFill/>
              </a:ln>
              <a:solidFill>
                <a:srgbClr val="2F2F2F"/>
              </a:solidFill>
              <a:effectLst/>
              <a:uLnTx/>
              <a:uFillTx/>
              <a:latin typeface="Reem Kufi"/>
              <a:ea typeface="Reem Kufi"/>
              <a:cs typeface="Reem Kufi"/>
              <a:sym typeface="Reem Kufi"/>
            </a:endParaRPr>
          </a:p>
        </p:txBody>
      </p:sp>
      <p:sp>
        <p:nvSpPr>
          <p:cNvPr id="115" name="Google Shape;439;p40">
            <a:extLst>
              <a:ext uri="{FF2B5EF4-FFF2-40B4-BE49-F238E27FC236}">
                <a16:creationId xmlns:a16="http://schemas.microsoft.com/office/drawing/2014/main" id="{6A8DE4EC-FD48-B044-923C-66CB55DB20BA}"/>
              </a:ext>
            </a:extLst>
          </p:cNvPr>
          <p:cNvSpPr txBox="1"/>
          <p:nvPr/>
        </p:nvSpPr>
        <p:spPr>
          <a:xfrm>
            <a:off x="587830" y="4113381"/>
            <a:ext cx="1061356"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dirty="0" err="1">
                <a:ln>
                  <a:noFill/>
                </a:ln>
                <a:solidFill>
                  <a:srgbClr val="2F2F2F"/>
                </a:solidFill>
                <a:effectLst/>
                <a:uLnTx/>
                <a:uFillTx/>
                <a:latin typeface="Trebuchet MS" panose="020B0703020202090204" pitchFamily="34" charset="0"/>
                <a:ea typeface="Rokkitt Regular"/>
                <a:cs typeface="Rokkitt Regular"/>
                <a:sym typeface="Rokkitt Regular"/>
              </a:rPr>
              <a:t>analysis</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cxnSp>
        <p:nvCxnSpPr>
          <p:cNvPr id="116" name="Google Shape;440;p40">
            <a:extLst>
              <a:ext uri="{FF2B5EF4-FFF2-40B4-BE49-F238E27FC236}">
                <a16:creationId xmlns:a16="http://schemas.microsoft.com/office/drawing/2014/main" id="{D3CE9CED-17DC-DD4A-A3A2-660A97B08C03}"/>
              </a:ext>
            </a:extLst>
          </p:cNvPr>
          <p:cNvCxnSpPr>
            <a:cxnSpLocks/>
          </p:cNvCxnSpPr>
          <p:nvPr/>
        </p:nvCxnSpPr>
        <p:spPr>
          <a:xfrm>
            <a:off x="859928" y="3614644"/>
            <a:ext cx="515670" cy="0"/>
          </a:xfrm>
          <a:prstGeom prst="straightConnector1">
            <a:avLst/>
          </a:prstGeom>
          <a:noFill/>
          <a:ln w="19050" cap="flat" cmpd="sng">
            <a:solidFill>
              <a:srgbClr val="2F2F2F"/>
            </a:solidFill>
            <a:prstDash val="solid"/>
            <a:round/>
            <a:headEnd type="none" w="med" len="med"/>
            <a:tailEnd type="none" w="med" len="med"/>
          </a:ln>
        </p:spPr>
      </p:cxnSp>
      <p:grpSp>
        <p:nvGrpSpPr>
          <p:cNvPr id="6" name="Groupe 5">
            <a:extLst>
              <a:ext uri="{FF2B5EF4-FFF2-40B4-BE49-F238E27FC236}">
                <a16:creationId xmlns:a16="http://schemas.microsoft.com/office/drawing/2014/main" id="{B4642EF0-6697-724B-8781-DF0BA467EE07}"/>
              </a:ext>
            </a:extLst>
          </p:cNvPr>
          <p:cNvGrpSpPr/>
          <p:nvPr/>
        </p:nvGrpSpPr>
        <p:grpSpPr>
          <a:xfrm>
            <a:off x="2106621" y="1211580"/>
            <a:ext cx="6743688" cy="3419942"/>
            <a:chOff x="2106621" y="1211580"/>
            <a:chExt cx="6743688" cy="3419942"/>
          </a:xfrm>
        </p:grpSpPr>
        <p:cxnSp>
          <p:nvCxnSpPr>
            <p:cNvPr id="64" name="Google Shape;7964;p54">
              <a:extLst>
                <a:ext uri="{FF2B5EF4-FFF2-40B4-BE49-F238E27FC236}">
                  <a16:creationId xmlns:a16="http://schemas.microsoft.com/office/drawing/2014/main" id="{A89250A4-2E1D-BB4A-96C6-C47A8F9B9130}"/>
                </a:ext>
              </a:extLst>
            </p:cNvPr>
            <p:cNvCxnSpPr>
              <a:cxnSpLocks/>
            </p:cNvCxnSpPr>
            <p:nvPr/>
          </p:nvCxnSpPr>
          <p:spPr>
            <a:xfrm flipH="1">
              <a:off x="3684572" y="2818322"/>
              <a:ext cx="4732808"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65" name="Google Shape;7965;p54">
              <a:extLst>
                <a:ext uri="{FF2B5EF4-FFF2-40B4-BE49-F238E27FC236}">
                  <a16:creationId xmlns:a16="http://schemas.microsoft.com/office/drawing/2014/main" id="{2A0A54EF-C036-3F40-B7F0-3B5B3593299F}"/>
                </a:ext>
              </a:extLst>
            </p:cNvPr>
            <p:cNvCxnSpPr>
              <a:cxnSpLocks/>
            </p:cNvCxnSpPr>
            <p:nvPr/>
          </p:nvCxnSpPr>
          <p:spPr>
            <a:xfrm flipH="1">
              <a:off x="3684572" y="2168705"/>
              <a:ext cx="4732808" cy="0"/>
            </a:xfrm>
            <a:prstGeom prst="straightConnector1">
              <a:avLst/>
            </a:prstGeom>
            <a:noFill/>
            <a:ln w="9525" cap="flat" cmpd="sng">
              <a:solidFill>
                <a:schemeClr val="bg2"/>
              </a:solidFill>
              <a:prstDash val="solid"/>
              <a:round/>
              <a:headEnd type="none" w="med" len="med"/>
              <a:tailEnd type="none" w="med" len="med"/>
            </a:ln>
          </p:spPr>
        </p:cxnSp>
        <p:cxnSp>
          <p:nvCxnSpPr>
            <p:cNvPr id="66" name="Google Shape;7966;p54">
              <a:extLst>
                <a:ext uri="{FF2B5EF4-FFF2-40B4-BE49-F238E27FC236}">
                  <a16:creationId xmlns:a16="http://schemas.microsoft.com/office/drawing/2014/main" id="{AB91988D-3BA1-7B4B-AA48-DF79BD1C6984}"/>
                </a:ext>
              </a:extLst>
            </p:cNvPr>
            <p:cNvCxnSpPr>
              <a:cxnSpLocks/>
            </p:cNvCxnSpPr>
            <p:nvPr/>
          </p:nvCxnSpPr>
          <p:spPr>
            <a:xfrm flipH="1">
              <a:off x="3684572" y="4366973"/>
              <a:ext cx="4726992"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68" name="Google Shape;7968;p54">
              <a:extLst>
                <a:ext uri="{FF2B5EF4-FFF2-40B4-BE49-F238E27FC236}">
                  <a16:creationId xmlns:a16="http://schemas.microsoft.com/office/drawing/2014/main" id="{35C2A1E8-A44B-644B-AA6D-24B71D551D3F}"/>
                </a:ext>
              </a:extLst>
            </p:cNvPr>
            <p:cNvSpPr txBox="1"/>
            <p:nvPr/>
          </p:nvSpPr>
          <p:spPr>
            <a:xfrm flipH="1">
              <a:off x="4295307" y="1221323"/>
              <a:ext cx="1113964" cy="530917"/>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4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FEBRUARY</a:t>
              </a:r>
              <a:endParaRPr kumimoji="0" sz="14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69" name="Google Shape;7969;p54">
              <a:extLst>
                <a:ext uri="{FF2B5EF4-FFF2-40B4-BE49-F238E27FC236}">
                  <a16:creationId xmlns:a16="http://schemas.microsoft.com/office/drawing/2014/main" id="{0D617E72-B544-9B4F-A9D5-F5C75A96D132}"/>
                </a:ext>
              </a:extLst>
            </p:cNvPr>
            <p:cNvSpPr txBox="1"/>
            <p:nvPr/>
          </p:nvSpPr>
          <p:spPr>
            <a:xfrm flipH="1">
              <a:off x="6748979" y="1211580"/>
              <a:ext cx="1082764" cy="530917"/>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4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MARCH</a:t>
              </a:r>
              <a:endParaRPr kumimoji="0" sz="14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1" name="Google Shape;7971;p54">
              <a:extLst>
                <a:ext uri="{FF2B5EF4-FFF2-40B4-BE49-F238E27FC236}">
                  <a16:creationId xmlns:a16="http://schemas.microsoft.com/office/drawing/2014/main" id="{11CB6A12-BD31-F74F-A640-59E495E621A8}"/>
                </a:ext>
              </a:extLst>
            </p:cNvPr>
            <p:cNvSpPr/>
            <p:nvPr/>
          </p:nvSpPr>
          <p:spPr>
            <a:xfrm>
              <a:off x="3668009" y="2066110"/>
              <a:ext cx="1113964" cy="21058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2" name="Google Shape;7972;p54">
              <a:extLst>
                <a:ext uri="{FF2B5EF4-FFF2-40B4-BE49-F238E27FC236}">
                  <a16:creationId xmlns:a16="http://schemas.microsoft.com/office/drawing/2014/main" id="{4275B868-78B0-A04D-8D35-245D0484F196}"/>
                </a:ext>
              </a:extLst>
            </p:cNvPr>
            <p:cNvSpPr/>
            <p:nvPr/>
          </p:nvSpPr>
          <p:spPr>
            <a:xfrm>
              <a:off x="3682777" y="3029868"/>
              <a:ext cx="1079298" cy="210587"/>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4" name="Google Shape;7974;p54">
              <a:extLst>
                <a:ext uri="{FF2B5EF4-FFF2-40B4-BE49-F238E27FC236}">
                  <a16:creationId xmlns:a16="http://schemas.microsoft.com/office/drawing/2014/main" id="{88AF4CA0-84F6-F448-9367-E7A6E8CB0E1B}"/>
                </a:ext>
              </a:extLst>
            </p:cNvPr>
            <p:cNvSpPr/>
            <p:nvPr/>
          </p:nvSpPr>
          <p:spPr>
            <a:xfrm>
              <a:off x="3668009" y="2711471"/>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5" name="Google Shape;7975;p54">
              <a:extLst>
                <a:ext uri="{FF2B5EF4-FFF2-40B4-BE49-F238E27FC236}">
                  <a16:creationId xmlns:a16="http://schemas.microsoft.com/office/drawing/2014/main" id="{96ED9B90-F133-EE43-8685-E79C999D0C1C}"/>
                </a:ext>
              </a:extLst>
            </p:cNvPr>
            <p:cNvSpPr/>
            <p:nvPr/>
          </p:nvSpPr>
          <p:spPr>
            <a:xfrm>
              <a:off x="7203586" y="4262436"/>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6" name="Google Shape;7976;p54">
              <a:extLst>
                <a:ext uri="{FF2B5EF4-FFF2-40B4-BE49-F238E27FC236}">
                  <a16:creationId xmlns:a16="http://schemas.microsoft.com/office/drawing/2014/main" id="{F1694FD4-3FFF-5644-9CB2-77D3E7A710BE}"/>
                </a:ext>
              </a:extLst>
            </p:cNvPr>
            <p:cNvSpPr/>
            <p:nvPr/>
          </p:nvSpPr>
          <p:spPr>
            <a:xfrm>
              <a:off x="4840545" y="2069249"/>
              <a:ext cx="1002888" cy="21058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7" name="Google Shape;7977;p54">
              <a:extLst>
                <a:ext uri="{FF2B5EF4-FFF2-40B4-BE49-F238E27FC236}">
                  <a16:creationId xmlns:a16="http://schemas.microsoft.com/office/drawing/2014/main" id="{178E5962-07CB-164D-9F89-7C68C7B05C1A}"/>
                </a:ext>
              </a:extLst>
            </p:cNvPr>
            <p:cNvSpPr txBox="1"/>
            <p:nvPr/>
          </p:nvSpPr>
          <p:spPr>
            <a:xfrm flipH="1">
              <a:off x="2106621" y="1971806"/>
              <a:ext cx="1531751" cy="526468"/>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Overall project</a:t>
              </a:r>
              <a:endParaRPr kumimoji="0"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8" name="Google Shape;7978;p54">
              <a:extLst>
                <a:ext uri="{FF2B5EF4-FFF2-40B4-BE49-F238E27FC236}">
                  <a16:creationId xmlns:a16="http://schemas.microsoft.com/office/drawing/2014/main" id="{7FF8CF28-7BDD-9446-A6ED-1F683B172EA5}"/>
                </a:ext>
              </a:extLst>
            </p:cNvPr>
            <p:cNvSpPr txBox="1"/>
            <p:nvPr/>
          </p:nvSpPr>
          <p:spPr>
            <a:xfrm flipH="1">
              <a:off x="2106621" y="2620632"/>
              <a:ext cx="1518362" cy="4508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200" b="0" i="0" u="none" strike="noStrike" kern="0" cap="none" spc="0" normalizeH="0" baseline="0">
                  <a:ln>
                    <a:noFill/>
                  </a:ln>
                  <a:solidFill>
                    <a:srgbClr val="2F2F2F">
                      <a:lumMod val="75000"/>
                      <a:lumOff val="25000"/>
                    </a:srgbClr>
                  </a:solidFill>
                  <a:effectLst/>
                  <a:uLnTx/>
                  <a:uFillTx/>
                  <a:latin typeface="Trebuchet MS" panose="020B0703020202090204" pitchFamily="34" charset="0"/>
                  <a:cs typeface="Arial"/>
                  <a:sym typeface="Arial"/>
                </a:rPr>
                <a:t>Problem definition</a:t>
              </a:r>
            </a:p>
          </p:txBody>
        </p:sp>
        <p:cxnSp>
          <p:nvCxnSpPr>
            <p:cNvPr id="85" name="Google Shape;7964;p54">
              <a:extLst>
                <a:ext uri="{FF2B5EF4-FFF2-40B4-BE49-F238E27FC236}">
                  <a16:creationId xmlns:a16="http://schemas.microsoft.com/office/drawing/2014/main" id="{5C4EA78D-6CBE-204B-AC90-C86BC8C39C7B}"/>
                </a:ext>
              </a:extLst>
            </p:cNvPr>
            <p:cNvCxnSpPr>
              <a:cxnSpLocks/>
            </p:cNvCxnSpPr>
            <p:nvPr/>
          </p:nvCxnSpPr>
          <p:spPr>
            <a:xfrm>
              <a:off x="5983292" y="1319951"/>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7" name="Google Shape;7964;p54">
              <a:extLst>
                <a:ext uri="{FF2B5EF4-FFF2-40B4-BE49-F238E27FC236}">
                  <a16:creationId xmlns:a16="http://schemas.microsoft.com/office/drawing/2014/main" id="{9DB25818-5AC9-8D4A-B230-6239C5489A37}"/>
                </a:ext>
              </a:extLst>
            </p:cNvPr>
            <p:cNvCxnSpPr>
              <a:cxnSpLocks/>
            </p:cNvCxnSpPr>
            <p:nvPr/>
          </p:nvCxnSpPr>
          <p:spPr>
            <a:xfrm>
              <a:off x="3604760" y="1319951"/>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8" name="Google Shape;7964;p54">
              <a:extLst>
                <a:ext uri="{FF2B5EF4-FFF2-40B4-BE49-F238E27FC236}">
                  <a16:creationId xmlns:a16="http://schemas.microsoft.com/office/drawing/2014/main" id="{607F317C-A4D1-9442-9C9D-A60B0B1F8E4E}"/>
                </a:ext>
              </a:extLst>
            </p:cNvPr>
            <p:cNvCxnSpPr>
              <a:cxnSpLocks/>
            </p:cNvCxnSpPr>
            <p:nvPr/>
          </p:nvCxnSpPr>
          <p:spPr>
            <a:xfrm>
              <a:off x="8422171" y="1319951"/>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9" name="Google Shape;7964;p54">
              <a:extLst>
                <a:ext uri="{FF2B5EF4-FFF2-40B4-BE49-F238E27FC236}">
                  <a16:creationId xmlns:a16="http://schemas.microsoft.com/office/drawing/2014/main" id="{D01EA939-380A-7E4A-A977-C28C2AC95D07}"/>
                </a:ext>
              </a:extLst>
            </p:cNvPr>
            <p:cNvCxnSpPr>
              <a:cxnSpLocks/>
            </p:cNvCxnSpPr>
            <p:nvPr/>
          </p:nvCxnSpPr>
          <p:spPr>
            <a:xfrm flipH="1">
              <a:off x="3690388" y="3346892"/>
              <a:ext cx="4726992"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90" name="Google Shape;7974;p54">
              <a:extLst>
                <a:ext uri="{FF2B5EF4-FFF2-40B4-BE49-F238E27FC236}">
                  <a16:creationId xmlns:a16="http://schemas.microsoft.com/office/drawing/2014/main" id="{71829F7C-79C6-F64E-AEC2-72C3CC5D61AC}"/>
                </a:ext>
              </a:extLst>
            </p:cNvPr>
            <p:cNvSpPr/>
            <p:nvPr/>
          </p:nvSpPr>
          <p:spPr>
            <a:xfrm>
              <a:off x="7220568" y="3752978"/>
              <a:ext cx="555225"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cxnSp>
          <p:nvCxnSpPr>
            <p:cNvPr id="91" name="Google Shape;7964;p54">
              <a:extLst>
                <a:ext uri="{FF2B5EF4-FFF2-40B4-BE49-F238E27FC236}">
                  <a16:creationId xmlns:a16="http://schemas.microsoft.com/office/drawing/2014/main" id="{647F45A7-F305-0441-9C3C-24634AFA48AB}"/>
                </a:ext>
              </a:extLst>
            </p:cNvPr>
            <p:cNvCxnSpPr>
              <a:cxnSpLocks/>
            </p:cNvCxnSpPr>
            <p:nvPr/>
          </p:nvCxnSpPr>
          <p:spPr>
            <a:xfrm flipH="1">
              <a:off x="3687555" y="3873161"/>
              <a:ext cx="4726992"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92" name="Google Shape;7974;p54">
              <a:extLst>
                <a:ext uri="{FF2B5EF4-FFF2-40B4-BE49-F238E27FC236}">
                  <a16:creationId xmlns:a16="http://schemas.microsoft.com/office/drawing/2014/main" id="{E6466C02-45D6-1849-945A-D7551AC907C0}"/>
                </a:ext>
              </a:extLst>
            </p:cNvPr>
            <p:cNvSpPr/>
            <p:nvPr/>
          </p:nvSpPr>
          <p:spPr>
            <a:xfrm>
              <a:off x="6038465" y="3756468"/>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93" name="Google Shape;7978;p54">
              <a:extLst>
                <a:ext uri="{FF2B5EF4-FFF2-40B4-BE49-F238E27FC236}">
                  <a16:creationId xmlns:a16="http://schemas.microsoft.com/office/drawing/2014/main" id="{366A0FAC-C4AA-AA4E-A686-CBBD69114596}"/>
                </a:ext>
              </a:extLst>
            </p:cNvPr>
            <p:cNvSpPr txBox="1"/>
            <p:nvPr/>
          </p:nvSpPr>
          <p:spPr>
            <a:xfrm flipH="1">
              <a:off x="2185039" y="3140410"/>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AI analysis</a:t>
              </a:r>
              <a:endParaRPr kumimoji="0"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94" name="Google Shape;7978;p54">
              <a:extLst>
                <a:ext uri="{FF2B5EF4-FFF2-40B4-BE49-F238E27FC236}">
                  <a16:creationId xmlns:a16="http://schemas.microsoft.com/office/drawing/2014/main" id="{EDBCAD8B-3EBB-8D4A-B02E-DC1C0244CF8D}"/>
                </a:ext>
              </a:extLst>
            </p:cNvPr>
            <p:cNvSpPr txBox="1"/>
            <p:nvPr/>
          </p:nvSpPr>
          <p:spPr>
            <a:xfrm flipH="1">
              <a:off x="2185039" y="3596264"/>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Cost &amp; revenue estimation</a:t>
              </a:r>
              <a:endParaRPr kumimoji="0"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95" name="Google Shape;7978;p54">
              <a:extLst>
                <a:ext uri="{FF2B5EF4-FFF2-40B4-BE49-F238E27FC236}">
                  <a16:creationId xmlns:a16="http://schemas.microsoft.com/office/drawing/2014/main" id="{14349AD7-A2B5-544E-B81D-F756C551D57E}"/>
                </a:ext>
              </a:extLst>
            </p:cNvPr>
            <p:cNvSpPr txBox="1"/>
            <p:nvPr/>
          </p:nvSpPr>
          <p:spPr>
            <a:xfrm flipH="1">
              <a:off x="2185039" y="4180688"/>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rPr>
                <a:t>Recommendations</a:t>
              </a:r>
              <a:endParaRPr kumimoji="0" sz="1200" b="0" i="0" u="none" strike="noStrike" kern="0" cap="none" spc="0" normalizeH="0" baseline="0" noProof="0" dirty="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105" name="Triangle 104">
              <a:extLst>
                <a:ext uri="{FF2B5EF4-FFF2-40B4-BE49-F238E27FC236}">
                  <a16:creationId xmlns:a16="http://schemas.microsoft.com/office/drawing/2014/main" id="{599B3BA0-36FC-7140-A791-9E0CD7F6C006}"/>
                </a:ext>
              </a:extLst>
            </p:cNvPr>
            <p:cNvSpPr/>
            <p:nvPr/>
          </p:nvSpPr>
          <p:spPr>
            <a:xfrm rot="10800000">
              <a:off x="5898292" y="2092787"/>
              <a:ext cx="204601" cy="188945"/>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
          <p:nvSpPr>
            <p:cNvPr id="106" name="Triangle 105">
              <a:extLst>
                <a:ext uri="{FF2B5EF4-FFF2-40B4-BE49-F238E27FC236}">
                  <a16:creationId xmlns:a16="http://schemas.microsoft.com/office/drawing/2014/main" id="{DD63820B-815E-C944-BE9F-0ADDAEAE20D9}"/>
                </a:ext>
              </a:extLst>
            </p:cNvPr>
            <p:cNvSpPr/>
            <p:nvPr/>
          </p:nvSpPr>
          <p:spPr>
            <a:xfrm rot="10800000">
              <a:off x="8334326" y="2084324"/>
              <a:ext cx="204601" cy="188945"/>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
          <p:nvSpPr>
            <p:cNvPr id="108" name="Google Shape;7974;p54">
              <a:extLst>
                <a:ext uri="{FF2B5EF4-FFF2-40B4-BE49-F238E27FC236}">
                  <a16:creationId xmlns:a16="http://schemas.microsoft.com/office/drawing/2014/main" id="{C8603121-5ED3-4A4B-924A-2B03287E0005}"/>
                </a:ext>
              </a:extLst>
            </p:cNvPr>
            <p:cNvSpPr/>
            <p:nvPr/>
          </p:nvSpPr>
          <p:spPr>
            <a:xfrm>
              <a:off x="7220568" y="3242939"/>
              <a:ext cx="540000"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44" name="Google Shape;7974;p54">
              <a:extLst>
                <a:ext uri="{FF2B5EF4-FFF2-40B4-BE49-F238E27FC236}">
                  <a16:creationId xmlns:a16="http://schemas.microsoft.com/office/drawing/2014/main" id="{19CD959C-6752-DC4F-BAAC-B17257A6B36D}"/>
                </a:ext>
              </a:extLst>
            </p:cNvPr>
            <p:cNvSpPr/>
            <p:nvPr/>
          </p:nvSpPr>
          <p:spPr>
            <a:xfrm>
              <a:off x="3668009" y="3237740"/>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45" name="Google Shape;7974;p54">
              <a:extLst>
                <a:ext uri="{FF2B5EF4-FFF2-40B4-BE49-F238E27FC236}">
                  <a16:creationId xmlns:a16="http://schemas.microsoft.com/office/drawing/2014/main" id="{A22AE0F1-3FC6-BD4A-910C-C23802FC1E8B}"/>
                </a:ext>
              </a:extLst>
            </p:cNvPr>
            <p:cNvSpPr/>
            <p:nvPr/>
          </p:nvSpPr>
          <p:spPr>
            <a:xfrm>
              <a:off x="4852289" y="3245082"/>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46" name="Google Shape;7974;p54">
              <a:extLst>
                <a:ext uri="{FF2B5EF4-FFF2-40B4-BE49-F238E27FC236}">
                  <a16:creationId xmlns:a16="http://schemas.microsoft.com/office/drawing/2014/main" id="{60B4B5BB-1D47-6D49-999D-C5E38F9EFD7E}"/>
                </a:ext>
              </a:extLst>
            </p:cNvPr>
            <p:cNvSpPr/>
            <p:nvPr/>
          </p:nvSpPr>
          <p:spPr>
            <a:xfrm>
              <a:off x="6038465" y="3242939"/>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47" name="Google Shape;7974;p54">
              <a:extLst>
                <a:ext uri="{FF2B5EF4-FFF2-40B4-BE49-F238E27FC236}">
                  <a16:creationId xmlns:a16="http://schemas.microsoft.com/office/drawing/2014/main" id="{92E2A170-1F14-514C-BEE6-EEE61EF0F160}"/>
                </a:ext>
              </a:extLst>
            </p:cNvPr>
            <p:cNvSpPr/>
            <p:nvPr/>
          </p:nvSpPr>
          <p:spPr>
            <a:xfrm>
              <a:off x="4852289" y="2714637"/>
              <a:ext cx="555225"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48" name="Google Shape;7974;p54">
              <a:extLst>
                <a:ext uri="{FF2B5EF4-FFF2-40B4-BE49-F238E27FC236}">
                  <a16:creationId xmlns:a16="http://schemas.microsoft.com/office/drawing/2014/main" id="{E9016804-CFD5-0A48-95F2-78FF5141F6BC}"/>
                </a:ext>
              </a:extLst>
            </p:cNvPr>
            <p:cNvSpPr/>
            <p:nvPr/>
          </p:nvSpPr>
          <p:spPr>
            <a:xfrm>
              <a:off x="5409276" y="3756468"/>
              <a:ext cx="555225"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grpSp>
          <p:nvGrpSpPr>
            <p:cNvPr id="5" name="Groupe 4">
              <a:extLst>
                <a:ext uri="{FF2B5EF4-FFF2-40B4-BE49-F238E27FC236}">
                  <a16:creationId xmlns:a16="http://schemas.microsoft.com/office/drawing/2014/main" id="{88A27A64-70D5-7743-ABA9-C6C024D8CCE5}"/>
                </a:ext>
              </a:extLst>
            </p:cNvPr>
            <p:cNvGrpSpPr/>
            <p:nvPr/>
          </p:nvGrpSpPr>
          <p:grpSpPr>
            <a:xfrm>
              <a:off x="7828707" y="3223203"/>
              <a:ext cx="183168" cy="210587"/>
              <a:chOff x="7828707" y="3235815"/>
              <a:chExt cx="183168" cy="210587"/>
            </a:xfrm>
          </p:grpSpPr>
          <p:sp>
            <p:nvSpPr>
              <p:cNvPr id="52" name="Google Shape;7974;p54">
                <a:extLst>
                  <a:ext uri="{FF2B5EF4-FFF2-40B4-BE49-F238E27FC236}">
                    <a16:creationId xmlns:a16="http://schemas.microsoft.com/office/drawing/2014/main" id="{FDB35EBD-B845-094A-B828-76B618443AE5}"/>
                  </a:ext>
                </a:extLst>
              </p:cNvPr>
              <p:cNvSpPr/>
              <p:nvPr/>
            </p:nvSpPr>
            <p:spPr>
              <a:xfrm>
                <a:off x="7846794" y="3235815"/>
                <a:ext cx="73497" cy="210587"/>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pic>
            <p:nvPicPr>
              <p:cNvPr id="4" name="Image 3">
                <a:extLst>
                  <a:ext uri="{FF2B5EF4-FFF2-40B4-BE49-F238E27FC236}">
                    <a16:creationId xmlns:a16="http://schemas.microsoft.com/office/drawing/2014/main" id="{2F522206-5771-7B4E-8B74-71BFB660F1A9}"/>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828707" y="3250627"/>
                <a:ext cx="183168" cy="183168"/>
              </a:xfrm>
              <a:prstGeom prst="rect">
                <a:avLst/>
              </a:prstGeom>
            </p:spPr>
          </p:pic>
        </p:grpSp>
        <p:grpSp>
          <p:nvGrpSpPr>
            <p:cNvPr id="54" name="Groupe 53">
              <a:extLst>
                <a:ext uri="{FF2B5EF4-FFF2-40B4-BE49-F238E27FC236}">
                  <a16:creationId xmlns:a16="http://schemas.microsoft.com/office/drawing/2014/main" id="{5EC66F4A-986F-E845-98BC-5951BA155A5E}"/>
                </a:ext>
              </a:extLst>
            </p:cNvPr>
            <p:cNvGrpSpPr/>
            <p:nvPr/>
          </p:nvGrpSpPr>
          <p:grpSpPr>
            <a:xfrm>
              <a:off x="7820418" y="3747716"/>
              <a:ext cx="183168" cy="210587"/>
              <a:chOff x="7828707" y="3235815"/>
              <a:chExt cx="183168" cy="210587"/>
            </a:xfrm>
          </p:grpSpPr>
          <p:sp>
            <p:nvSpPr>
              <p:cNvPr id="55" name="Google Shape;7974;p54">
                <a:extLst>
                  <a:ext uri="{FF2B5EF4-FFF2-40B4-BE49-F238E27FC236}">
                    <a16:creationId xmlns:a16="http://schemas.microsoft.com/office/drawing/2014/main" id="{3B5F1D93-3E0C-D447-83CB-6F0FC3797464}"/>
                  </a:ext>
                </a:extLst>
              </p:cNvPr>
              <p:cNvSpPr/>
              <p:nvPr/>
            </p:nvSpPr>
            <p:spPr>
              <a:xfrm>
                <a:off x="7846794" y="3235815"/>
                <a:ext cx="73497" cy="210587"/>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pic>
            <p:nvPicPr>
              <p:cNvPr id="56" name="Image 55">
                <a:extLst>
                  <a:ext uri="{FF2B5EF4-FFF2-40B4-BE49-F238E27FC236}">
                    <a16:creationId xmlns:a16="http://schemas.microsoft.com/office/drawing/2014/main" id="{F775483A-5F89-8D41-A039-276437A9D7BF}"/>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828707" y="3250627"/>
                <a:ext cx="183168" cy="183168"/>
              </a:xfrm>
              <a:prstGeom prst="rect">
                <a:avLst/>
              </a:prstGeom>
            </p:spPr>
          </p:pic>
        </p:grpSp>
        <p:grpSp>
          <p:nvGrpSpPr>
            <p:cNvPr id="57" name="Groupe 56">
              <a:extLst>
                <a:ext uri="{FF2B5EF4-FFF2-40B4-BE49-F238E27FC236}">
                  <a16:creationId xmlns:a16="http://schemas.microsoft.com/office/drawing/2014/main" id="{092B1FDA-588B-CE4D-AE89-F708AC11D2F7}"/>
                </a:ext>
              </a:extLst>
            </p:cNvPr>
            <p:cNvGrpSpPr/>
            <p:nvPr/>
          </p:nvGrpSpPr>
          <p:grpSpPr>
            <a:xfrm>
              <a:off x="5471524" y="2693754"/>
              <a:ext cx="183168" cy="210587"/>
              <a:chOff x="7828707" y="3235815"/>
              <a:chExt cx="183168" cy="210587"/>
            </a:xfrm>
          </p:grpSpPr>
          <p:sp>
            <p:nvSpPr>
              <p:cNvPr id="58" name="Google Shape;7974;p54">
                <a:extLst>
                  <a:ext uri="{FF2B5EF4-FFF2-40B4-BE49-F238E27FC236}">
                    <a16:creationId xmlns:a16="http://schemas.microsoft.com/office/drawing/2014/main" id="{5FEFD157-3BEA-6747-B148-A8804501935C}"/>
                  </a:ext>
                </a:extLst>
              </p:cNvPr>
              <p:cNvSpPr/>
              <p:nvPr/>
            </p:nvSpPr>
            <p:spPr>
              <a:xfrm>
                <a:off x="7846794" y="3235815"/>
                <a:ext cx="73497" cy="210587"/>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pic>
            <p:nvPicPr>
              <p:cNvPr id="59" name="Image 58">
                <a:extLst>
                  <a:ext uri="{FF2B5EF4-FFF2-40B4-BE49-F238E27FC236}">
                    <a16:creationId xmlns:a16="http://schemas.microsoft.com/office/drawing/2014/main" id="{1475ECFD-AC18-6640-95AE-B19702C07479}"/>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828707" y="3250627"/>
                <a:ext cx="183168" cy="183168"/>
              </a:xfrm>
              <a:prstGeom prst="rect">
                <a:avLst/>
              </a:prstGeom>
            </p:spPr>
          </p:pic>
        </p:grpSp>
        <p:grpSp>
          <p:nvGrpSpPr>
            <p:cNvPr id="60" name="Groupe 59">
              <a:extLst>
                <a:ext uri="{FF2B5EF4-FFF2-40B4-BE49-F238E27FC236}">
                  <a16:creationId xmlns:a16="http://schemas.microsoft.com/office/drawing/2014/main" id="{12EADD51-5D6A-2A46-B13E-892F67618F13}"/>
                </a:ext>
              </a:extLst>
            </p:cNvPr>
            <p:cNvGrpSpPr/>
            <p:nvPr/>
          </p:nvGrpSpPr>
          <p:grpSpPr>
            <a:xfrm>
              <a:off x="8366987" y="4243899"/>
              <a:ext cx="183168" cy="210587"/>
              <a:chOff x="7828707" y="3235815"/>
              <a:chExt cx="183168" cy="210587"/>
            </a:xfrm>
          </p:grpSpPr>
          <p:sp>
            <p:nvSpPr>
              <p:cNvPr id="61" name="Google Shape;7974;p54">
                <a:extLst>
                  <a:ext uri="{FF2B5EF4-FFF2-40B4-BE49-F238E27FC236}">
                    <a16:creationId xmlns:a16="http://schemas.microsoft.com/office/drawing/2014/main" id="{C6CA5866-D229-BC40-A40A-F1F4ABACED10}"/>
                  </a:ext>
                </a:extLst>
              </p:cNvPr>
              <p:cNvSpPr/>
              <p:nvPr/>
            </p:nvSpPr>
            <p:spPr>
              <a:xfrm>
                <a:off x="7846794" y="3235815"/>
                <a:ext cx="73497" cy="210587"/>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pic>
            <p:nvPicPr>
              <p:cNvPr id="62" name="Image 61">
                <a:extLst>
                  <a:ext uri="{FF2B5EF4-FFF2-40B4-BE49-F238E27FC236}">
                    <a16:creationId xmlns:a16="http://schemas.microsoft.com/office/drawing/2014/main" id="{05A4BFFF-EE33-394F-96F4-99C07A092D7B}"/>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828707" y="3250627"/>
                <a:ext cx="183168" cy="183168"/>
              </a:xfrm>
              <a:prstGeom prst="rect">
                <a:avLst/>
              </a:prstGeom>
            </p:spPr>
          </p:pic>
        </p:grpSp>
        <p:sp>
          <p:nvSpPr>
            <p:cNvPr id="67" name="Google Shape;7976;p54">
              <a:extLst>
                <a:ext uri="{FF2B5EF4-FFF2-40B4-BE49-F238E27FC236}">
                  <a16:creationId xmlns:a16="http://schemas.microsoft.com/office/drawing/2014/main" id="{C356ED5F-A049-3744-B404-329586726FEE}"/>
                </a:ext>
              </a:extLst>
            </p:cNvPr>
            <p:cNvSpPr/>
            <p:nvPr/>
          </p:nvSpPr>
          <p:spPr>
            <a:xfrm>
              <a:off x="6149541" y="2066110"/>
              <a:ext cx="1002888" cy="21058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0" name="Google Shape;7976;p54">
              <a:extLst>
                <a:ext uri="{FF2B5EF4-FFF2-40B4-BE49-F238E27FC236}">
                  <a16:creationId xmlns:a16="http://schemas.microsoft.com/office/drawing/2014/main" id="{410AD285-48FE-F84F-B27E-D5DE923454F8}"/>
                </a:ext>
              </a:extLst>
            </p:cNvPr>
            <p:cNvSpPr/>
            <p:nvPr/>
          </p:nvSpPr>
          <p:spPr>
            <a:xfrm>
              <a:off x="7212049" y="2066110"/>
              <a:ext cx="1072023" cy="21058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2F2F2F">
                    <a:lumMod val="75000"/>
                    <a:lumOff val="25000"/>
                  </a:srgbClr>
                </a:solidFill>
                <a:effectLst/>
                <a:uLnTx/>
                <a:uFillTx/>
                <a:latin typeface="Trebuchet MS" panose="020B0703020202090204" pitchFamily="34" charset="0"/>
                <a:cs typeface="Arial"/>
                <a:sym typeface="Arial"/>
              </a:endParaRPr>
            </a:p>
          </p:txBody>
        </p:sp>
        <p:sp>
          <p:nvSpPr>
            <p:cNvPr id="73" name="Google Shape;7977;p54">
              <a:extLst>
                <a:ext uri="{FF2B5EF4-FFF2-40B4-BE49-F238E27FC236}">
                  <a16:creationId xmlns:a16="http://schemas.microsoft.com/office/drawing/2014/main" id="{251E74C7-5C7E-4943-B3C2-5A5E83E3868A}"/>
                </a:ext>
              </a:extLst>
            </p:cNvPr>
            <p:cNvSpPr txBox="1"/>
            <p:nvPr/>
          </p:nvSpPr>
          <p:spPr>
            <a:xfrm flipH="1">
              <a:off x="5517720" y="1656850"/>
              <a:ext cx="951498" cy="52646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US" sz="900" b="0" i="0" u="none" strike="noStrike" kern="0" cap="none" spc="0" normalizeH="0" baseline="0" noProof="0">
                  <a:ln>
                    <a:noFill/>
                  </a:ln>
                  <a:solidFill>
                    <a:schemeClr val="accent5">
                      <a:lumMod val="75000"/>
                    </a:schemeClr>
                  </a:solidFill>
                  <a:effectLst/>
                  <a:uLnTx/>
                  <a:uFillTx/>
                  <a:latin typeface="Trebuchet MS" panose="020B0703020202090204" pitchFamily="34" charset="0"/>
                  <a:cs typeface="Arial"/>
                  <a:sym typeface="Arial"/>
                </a:rPr>
                <a:t>Interm</a:t>
              </a:r>
              <a:r>
                <a:rPr lang="en-US" sz="900">
                  <a:solidFill>
                    <a:schemeClr val="accent5">
                      <a:lumMod val="75000"/>
                    </a:schemeClr>
                  </a:solidFill>
                  <a:latin typeface="Trebuchet MS" panose="020B0703020202090204" pitchFamily="34" charset="0"/>
                </a:rPr>
                <a:t>ediate</a:t>
              </a:r>
              <a:r>
                <a:rPr kumimoji="0" lang="en-US" sz="900" b="0" i="0" u="none" strike="noStrike" kern="0" cap="none" spc="0" normalizeH="0" baseline="0" noProof="0">
                  <a:ln>
                    <a:noFill/>
                  </a:ln>
                  <a:solidFill>
                    <a:schemeClr val="accent5">
                      <a:lumMod val="75000"/>
                    </a:schemeClr>
                  </a:solidFill>
                  <a:effectLst/>
                  <a:uLnTx/>
                  <a:uFillTx/>
                  <a:latin typeface="Trebuchet MS" panose="020B0703020202090204" pitchFamily="34" charset="0"/>
                  <a:cs typeface="Arial"/>
                  <a:sym typeface="Arial"/>
                </a:rPr>
                <a:t> results</a:t>
              </a:r>
              <a:endParaRPr kumimoji="0" lang="en-US" sz="900" b="0" i="0" u="none" strike="noStrike" kern="0" cap="none" spc="0" normalizeH="0" baseline="0" noProof="0" dirty="0">
                <a:ln>
                  <a:noFill/>
                </a:ln>
                <a:solidFill>
                  <a:schemeClr val="accent5">
                    <a:lumMod val="75000"/>
                  </a:schemeClr>
                </a:solidFill>
                <a:effectLst/>
                <a:uLnTx/>
                <a:uFillTx/>
                <a:latin typeface="Trebuchet MS" panose="020B0703020202090204" pitchFamily="34" charset="0"/>
                <a:cs typeface="Arial"/>
                <a:sym typeface="Arial"/>
              </a:endParaRPr>
            </a:p>
          </p:txBody>
        </p:sp>
        <p:sp>
          <p:nvSpPr>
            <p:cNvPr id="79" name="Google Shape;7977;p54">
              <a:extLst>
                <a:ext uri="{FF2B5EF4-FFF2-40B4-BE49-F238E27FC236}">
                  <a16:creationId xmlns:a16="http://schemas.microsoft.com/office/drawing/2014/main" id="{EB74C2C5-5C97-1742-A0DB-3EBFE7D99F61}"/>
                </a:ext>
              </a:extLst>
            </p:cNvPr>
            <p:cNvSpPr txBox="1"/>
            <p:nvPr/>
          </p:nvSpPr>
          <p:spPr>
            <a:xfrm flipH="1">
              <a:off x="8017577" y="1657565"/>
              <a:ext cx="832732" cy="52646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900" b="0" i="0" u="none" strike="noStrike" kern="0" cap="none" spc="0" normalizeH="0" baseline="0" noProof="0" dirty="0">
                  <a:ln>
                    <a:noFill/>
                  </a:ln>
                  <a:solidFill>
                    <a:schemeClr val="accent5">
                      <a:lumMod val="75000"/>
                    </a:schemeClr>
                  </a:solidFill>
                  <a:effectLst/>
                  <a:uLnTx/>
                  <a:uFillTx/>
                  <a:latin typeface="Trebuchet MS" panose="020B0703020202090204" pitchFamily="34" charset="0"/>
                  <a:cs typeface="Arial"/>
                  <a:sym typeface="Arial"/>
                </a:rPr>
                <a:t>Final presentation</a:t>
              </a:r>
              <a:endParaRPr kumimoji="0" sz="900" b="0" i="0" u="none" strike="noStrike" kern="0" cap="none" spc="0" normalizeH="0" baseline="0" noProof="0" dirty="0">
                <a:ln>
                  <a:noFill/>
                </a:ln>
                <a:solidFill>
                  <a:schemeClr val="accent5">
                    <a:lumMod val="75000"/>
                  </a:schemeClr>
                </a:solidFill>
                <a:effectLst/>
                <a:uLnTx/>
                <a:uFillTx/>
                <a:latin typeface="Trebuchet MS" panose="020B0703020202090204" pitchFamily="34" charset="0"/>
                <a:cs typeface="Arial"/>
                <a:sym typeface="Arial"/>
              </a:endParaRPr>
            </a:p>
          </p:txBody>
        </p:sp>
      </p:grpSp>
    </p:spTree>
    <p:extLst>
      <p:ext uri="{BB962C8B-B14F-4D97-AF65-F5344CB8AC3E}">
        <p14:creationId xmlns:p14="http://schemas.microsoft.com/office/powerpoint/2010/main" val="1886556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C235CD20-B4F0-074B-A7D7-7C51F34EC1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126" y="1901466"/>
            <a:ext cx="7483303" cy="3093990"/>
          </a:xfrm>
          <a:prstGeom prst="rect">
            <a:avLst/>
          </a:prstGeom>
        </p:spPr>
      </p:pic>
      <p:sp>
        <p:nvSpPr>
          <p:cNvPr id="7" name="Title 3">
            <a:extLst>
              <a:ext uri="{FF2B5EF4-FFF2-40B4-BE49-F238E27FC236}">
                <a16:creationId xmlns:a16="http://schemas.microsoft.com/office/drawing/2014/main" id="{16F4FAFF-5531-0E4A-9491-1B5C76484225}"/>
              </a:ext>
            </a:extLst>
          </p:cNvPr>
          <p:cNvSpPr>
            <a:spLocks noGrp="1"/>
          </p:cNvSpPr>
          <p:nvPr>
            <p:ph type="ctrTitle"/>
          </p:nvPr>
        </p:nvSpPr>
        <p:spPr>
          <a:xfrm>
            <a:off x="746126" y="427416"/>
            <a:ext cx="7274469" cy="946200"/>
          </a:xfrm>
        </p:spPr>
        <p:txBody>
          <a:bodyPr/>
          <a:lstStyle/>
          <a:p>
            <a:r>
              <a:rPr lang="en-FR"/>
              <a:t>Topic</a:t>
            </a:r>
            <a:r>
              <a:rPr lang="fr-FR" dirty="0"/>
              <a:t> E</a:t>
            </a:r>
            <a:r>
              <a:rPr lang="en-FR"/>
              <a:t>xtraction</a:t>
            </a:r>
            <a:r>
              <a:rPr lang="fr-FR" dirty="0"/>
              <a:t> – GSDMM output</a:t>
            </a:r>
            <a:endParaRPr lang="en-FR" dirty="0"/>
          </a:p>
        </p:txBody>
      </p:sp>
      <p:sp>
        <p:nvSpPr>
          <p:cNvPr id="8" name="Subtitle 6">
            <a:extLst>
              <a:ext uri="{FF2B5EF4-FFF2-40B4-BE49-F238E27FC236}">
                <a16:creationId xmlns:a16="http://schemas.microsoft.com/office/drawing/2014/main" id="{24D6D339-24E2-464A-AA99-DFDADABD4442}"/>
              </a:ext>
            </a:extLst>
          </p:cNvPr>
          <p:cNvSpPr txBox="1">
            <a:spLocks/>
          </p:cNvSpPr>
          <p:nvPr/>
        </p:nvSpPr>
        <p:spPr>
          <a:xfrm>
            <a:off x="653405" y="1348324"/>
            <a:ext cx="8220629" cy="523190"/>
          </a:xfrm>
          <a:prstGeom prst="rect">
            <a:avLst/>
          </a:prstGeom>
          <a:noFill/>
          <a:ln>
            <a:noFill/>
          </a:ln>
        </p:spPr>
        <p:txBody>
          <a:bodyPr spcFirstLastPara="1" wrap="square" lIns="91425" tIns="91425" rIns="91425" bIns="91425" rtlCol="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Rokkitt Regular"/>
              <a:buNone/>
              <a:defRPr sz="12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2pPr>
            <a:lvl3pPr marL="1371600" marR="0" lvl="2"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3pPr>
            <a:lvl4pPr marL="1828800" marR="0" lvl="3"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4pPr>
            <a:lvl5pPr marL="2286000" marR="0" lvl="4"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5pPr>
            <a:lvl6pPr marL="2743200" marR="0" lvl="5"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6pPr>
            <a:lvl7pPr marL="3200400" marR="0" lvl="6"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7pPr>
            <a:lvl8pPr marL="3657600" marR="0" lvl="7"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8pPr>
            <a:lvl9pPr marL="4114800" marR="0" lvl="8" indent="-317500" algn="l"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9pPr>
          </a:lstStyle>
          <a:p>
            <a:pPr marL="171450" indent="-171450" algn="l">
              <a:buFont typeface="Wingdings" pitchFamily="2" charset="2"/>
              <a:buChar char="Ø"/>
            </a:pPr>
            <a:r>
              <a:rPr lang="en-US" sz="1100">
                <a:solidFill>
                  <a:schemeClr val="tx2">
                    <a:lumMod val="50000"/>
                  </a:schemeClr>
                </a:solidFill>
                <a:latin typeface="Trebuchet MS" panose="020B0703020202090204" pitchFamily="34" charset="0"/>
                <a:cs typeface="Arial"/>
                <a:sym typeface="Arial"/>
              </a:rPr>
              <a:t>These are the text clusters created by the GSDMM model. It’s a dimension reduction technique: clusters are classified by order of importance (i.e. highest number of documents and of words related to each topic cluster):</a:t>
            </a:r>
          </a:p>
        </p:txBody>
      </p:sp>
    </p:spTree>
    <p:extLst>
      <p:ext uri="{BB962C8B-B14F-4D97-AF65-F5344CB8AC3E}">
        <p14:creationId xmlns:p14="http://schemas.microsoft.com/office/powerpoint/2010/main" val="392843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6A00F-DEFA-934D-B7E7-8AE616D490D8}"/>
              </a:ext>
            </a:extLst>
          </p:cNvPr>
          <p:cNvSpPr>
            <a:spLocks noGrp="1"/>
          </p:cNvSpPr>
          <p:nvPr>
            <p:ph type="ctrTitle"/>
          </p:nvPr>
        </p:nvSpPr>
        <p:spPr>
          <a:xfrm>
            <a:off x="720000" y="446627"/>
            <a:ext cx="6878648" cy="602244"/>
          </a:xfrm>
        </p:spPr>
        <p:txBody>
          <a:bodyPr/>
          <a:lstStyle/>
          <a:p>
            <a:r>
              <a:rPr lang="fr-FR" dirty="0"/>
              <a:t>INTER-TOPIC DISTANCE (LDA)</a:t>
            </a:r>
            <a:endParaRPr lang="en-FR" dirty="0"/>
          </a:p>
        </p:txBody>
      </p:sp>
      <p:pic>
        <p:nvPicPr>
          <p:cNvPr id="12" name="Picture 11" descr="A screenshot of a cell phone&#10;&#10;Description automatically generated">
            <a:extLst>
              <a:ext uri="{FF2B5EF4-FFF2-40B4-BE49-F238E27FC236}">
                <a16:creationId xmlns:a16="http://schemas.microsoft.com/office/drawing/2014/main" id="{7E532682-08FB-4941-9A3F-D7B51C3B2A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3058" y="1392826"/>
            <a:ext cx="6275295" cy="3418880"/>
          </a:xfrm>
          <a:prstGeom prst="rect">
            <a:avLst/>
          </a:prstGeom>
        </p:spPr>
      </p:pic>
      <p:sp>
        <p:nvSpPr>
          <p:cNvPr id="2" name="Rectangle 1">
            <a:extLst>
              <a:ext uri="{FF2B5EF4-FFF2-40B4-BE49-F238E27FC236}">
                <a16:creationId xmlns:a16="http://schemas.microsoft.com/office/drawing/2014/main" id="{EA8D62D3-7F0E-B743-95BC-59B2034E15AA}"/>
              </a:ext>
            </a:extLst>
          </p:cNvPr>
          <p:cNvSpPr/>
          <p:nvPr/>
        </p:nvSpPr>
        <p:spPr>
          <a:xfrm>
            <a:off x="6839533" y="1485340"/>
            <a:ext cx="2106706" cy="3293209"/>
          </a:xfrm>
          <a:prstGeom prst="rect">
            <a:avLst/>
          </a:prstGeom>
        </p:spPr>
        <p:txBody>
          <a:bodyPr wrap="square">
            <a:spAutoFit/>
          </a:bodyPr>
          <a:lstStyle/>
          <a:p>
            <a:pPr marL="171450" indent="-171450">
              <a:buFont typeface="Arial" panose="020B0604020202020204" pitchFamily="34" charset="0"/>
              <a:buChar char="•"/>
            </a:pPr>
            <a:r>
              <a:rPr lang="en-FR" sz="1100">
                <a:solidFill>
                  <a:schemeClr val="tx2">
                    <a:lumMod val="50000"/>
                  </a:schemeClr>
                </a:solidFill>
                <a:latin typeface="Trebuchet MS" panose="020B0703020202090204" pitchFamily="34" charset="0"/>
              </a:rPr>
              <a:t>The intertopic distance was plotted to ensure that the topics extracted are in fact independent from each other</a:t>
            </a:r>
            <a:endParaRPr lang="fr-FR" sz="1100" dirty="0">
              <a:solidFill>
                <a:schemeClr val="tx2">
                  <a:lumMod val="50000"/>
                </a:schemeClr>
              </a:solidFill>
              <a:latin typeface="Trebuchet MS" panose="020B0703020202090204" pitchFamily="34" charset="0"/>
            </a:endParaRPr>
          </a:p>
          <a:p>
            <a:endParaRPr lang="en-FR" sz="70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en-FR" sz="1100">
                <a:solidFill>
                  <a:schemeClr val="tx2">
                    <a:lumMod val="50000"/>
                  </a:schemeClr>
                </a:solidFill>
                <a:latin typeface="Trebuchet MS" panose="020B0703020202090204" pitchFamily="34" charset="0"/>
              </a:rPr>
              <a:t>pyLDAvis was used to generate these graphs</a:t>
            </a:r>
          </a:p>
          <a:p>
            <a:endParaRPr lang="fr-FR" sz="700" dirty="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en-FR" sz="1100">
                <a:solidFill>
                  <a:schemeClr val="tx2">
                    <a:lumMod val="50000"/>
                  </a:schemeClr>
                </a:solidFill>
                <a:latin typeface="Trebuchet MS" panose="020B0703020202090204" pitchFamily="34" charset="0"/>
              </a:rPr>
              <a:t>The topics are plotted against Principal Components – breaking down the data in topics aids in dimension reduction analysis</a:t>
            </a:r>
          </a:p>
          <a:p>
            <a:endParaRPr lang="fr-FR" sz="700" dirty="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en-FR" sz="1100">
                <a:solidFill>
                  <a:schemeClr val="tx2">
                    <a:lumMod val="50000"/>
                  </a:schemeClr>
                </a:solidFill>
                <a:latin typeface="Trebuchet MS" panose="020B0703020202090204" pitchFamily="34" charset="0"/>
              </a:rPr>
              <a:t>Most relevant terms per topic and overall were studied to engineer recommendations </a:t>
            </a:r>
            <a:endParaRPr lang="en-FR" sz="1100" dirty="0">
              <a:solidFill>
                <a:schemeClr val="tx2">
                  <a:lumMod val="50000"/>
                </a:schemeClr>
              </a:solidFill>
              <a:latin typeface="Trebuchet MS" panose="020B0703020202090204" pitchFamily="34" charset="0"/>
            </a:endParaRPr>
          </a:p>
        </p:txBody>
      </p:sp>
    </p:spTree>
    <p:extLst>
      <p:ext uri="{BB962C8B-B14F-4D97-AF65-F5344CB8AC3E}">
        <p14:creationId xmlns:p14="http://schemas.microsoft.com/office/powerpoint/2010/main" val="3971876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CEB6CDE9-80CB-DC48-A0C3-336E1C7B20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599" y="1393673"/>
            <a:ext cx="6463553" cy="3527951"/>
          </a:xfrm>
          <a:prstGeom prst="rect">
            <a:avLst/>
          </a:prstGeom>
        </p:spPr>
      </p:pic>
      <p:sp>
        <p:nvSpPr>
          <p:cNvPr id="7" name="Title 3">
            <a:extLst>
              <a:ext uri="{FF2B5EF4-FFF2-40B4-BE49-F238E27FC236}">
                <a16:creationId xmlns:a16="http://schemas.microsoft.com/office/drawing/2014/main" id="{67BDFC79-1FCC-134C-9D2B-4D450152410C}"/>
              </a:ext>
            </a:extLst>
          </p:cNvPr>
          <p:cNvSpPr>
            <a:spLocks noGrp="1"/>
          </p:cNvSpPr>
          <p:nvPr>
            <p:ph type="ctrTitle"/>
          </p:nvPr>
        </p:nvSpPr>
        <p:spPr>
          <a:xfrm>
            <a:off x="720000" y="446627"/>
            <a:ext cx="6878648" cy="602244"/>
          </a:xfrm>
        </p:spPr>
        <p:txBody>
          <a:bodyPr/>
          <a:lstStyle/>
          <a:p>
            <a:r>
              <a:rPr lang="fr-FR" dirty="0"/>
              <a:t>INTER-TOPIC DISTANCE (GSDMM)</a:t>
            </a:r>
            <a:endParaRPr lang="en-FR" dirty="0"/>
          </a:p>
        </p:txBody>
      </p:sp>
      <p:sp>
        <p:nvSpPr>
          <p:cNvPr id="9" name="Rectangle 8">
            <a:extLst>
              <a:ext uri="{FF2B5EF4-FFF2-40B4-BE49-F238E27FC236}">
                <a16:creationId xmlns:a16="http://schemas.microsoft.com/office/drawing/2014/main" id="{4FE9CD62-9110-8645-A99E-5A325E47E362}"/>
              </a:ext>
            </a:extLst>
          </p:cNvPr>
          <p:cNvSpPr/>
          <p:nvPr/>
        </p:nvSpPr>
        <p:spPr>
          <a:xfrm>
            <a:off x="7163230" y="1772507"/>
            <a:ext cx="1711829" cy="2631490"/>
          </a:xfrm>
          <a:prstGeom prst="rect">
            <a:avLst/>
          </a:prstGeom>
        </p:spPr>
        <p:txBody>
          <a:bodyPr wrap="square">
            <a:spAutoFit/>
          </a:bodyPr>
          <a:lstStyle/>
          <a:p>
            <a:pPr marL="171450" indent="-171450">
              <a:buFont typeface="Arial" panose="020B0604020202020204" pitchFamily="34" charset="0"/>
              <a:buChar char="•"/>
            </a:pPr>
            <a:r>
              <a:rPr lang="de-CH" sz="1100">
                <a:solidFill>
                  <a:schemeClr val="tx2">
                    <a:lumMod val="50000"/>
                  </a:schemeClr>
                </a:solidFill>
                <a:latin typeface="Trebuchet MS" panose="020B0703020202090204" pitchFamily="34" charset="0"/>
              </a:rPr>
              <a:t>Interdistance map is not as well spread out as that for LDA model.</a:t>
            </a:r>
          </a:p>
          <a:p>
            <a:endParaRPr lang="de-CH" sz="110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de-CH" sz="1100">
                <a:solidFill>
                  <a:schemeClr val="tx2">
                    <a:lumMod val="50000"/>
                  </a:schemeClr>
                </a:solidFill>
                <a:latin typeface="Trebuchet MS" panose="020B0703020202090204" pitchFamily="34" charset="0"/>
              </a:rPr>
              <a:t>These represent more in details the most important words in each cluster and their frequency of occurrence</a:t>
            </a:r>
          </a:p>
          <a:p>
            <a:pPr marL="171450" indent="-171450">
              <a:buFont typeface="Arial" panose="020B0604020202020204" pitchFamily="34" charset="0"/>
              <a:buChar char="•"/>
            </a:pPr>
            <a:endParaRPr lang="de-CH" sz="1100">
              <a:solidFill>
                <a:schemeClr val="tx2">
                  <a:lumMod val="50000"/>
                </a:schemeClr>
              </a:solidFill>
              <a:latin typeface="Trebuchet MS" panose="020B0703020202090204" pitchFamily="34" charset="0"/>
            </a:endParaRPr>
          </a:p>
          <a:p>
            <a:pPr marL="171450" indent="-171450">
              <a:buFont typeface="Arial" panose="020B0604020202020204" pitchFamily="34" charset="0"/>
              <a:buChar char="•"/>
            </a:pPr>
            <a:r>
              <a:rPr lang="de-CH" sz="1100">
                <a:solidFill>
                  <a:schemeClr val="tx2">
                    <a:lumMod val="50000"/>
                  </a:schemeClr>
                </a:solidFill>
                <a:latin typeface="Trebuchet MS" panose="020B0703020202090204" pitchFamily="34" charset="0"/>
              </a:rPr>
              <a:t>It helped us fine-tune our recommendations</a:t>
            </a:r>
          </a:p>
        </p:txBody>
      </p:sp>
    </p:spTree>
    <p:extLst>
      <p:ext uri="{BB962C8B-B14F-4D97-AF65-F5344CB8AC3E}">
        <p14:creationId xmlns:p14="http://schemas.microsoft.com/office/powerpoint/2010/main" val="4027572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1"/>
          <p:cNvSpPr txBox="1">
            <a:spLocks noGrp="1"/>
          </p:cNvSpPr>
          <p:nvPr>
            <p:ph type="subTitle" idx="1"/>
          </p:nvPr>
        </p:nvSpPr>
        <p:spPr>
          <a:xfrm>
            <a:off x="706898" y="1924862"/>
            <a:ext cx="2349767" cy="996140"/>
          </a:xfrm>
          <a:prstGeom prst="rect">
            <a:avLst/>
          </a:prstGeom>
        </p:spPr>
        <p:txBody>
          <a:bodyPr spcFirstLastPara="1" wrap="square" lIns="91425" tIns="91425" rIns="91425" bIns="91425" anchor="t" anchorCtr="0">
            <a:noAutofit/>
          </a:bodyPr>
          <a:lstStyle/>
          <a:p>
            <a:pPr marL="0" indent="0"/>
            <a:r>
              <a:rPr lang="en-US" sz="1100" dirty="0">
                <a:solidFill>
                  <a:schemeClr val="accent4">
                    <a:lumMod val="75000"/>
                    <a:lumOff val="25000"/>
                  </a:schemeClr>
                </a:solidFill>
                <a:latin typeface="Trebuchet MS" panose="020B0703020202090204" pitchFamily="34" charset="0"/>
              </a:rPr>
              <a:t>We used sentiment analysis as a “bonus” step in our technical analysis. It helped us observe how high ratings are related to positive sentiments</a:t>
            </a:r>
          </a:p>
        </p:txBody>
      </p:sp>
      <p:sp>
        <p:nvSpPr>
          <p:cNvPr id="204" name="Google Shape;204;p31"/>
          <p:cNvSpPr txBox="1">
            <a:spLocks noGrp="1"/>
          </p:cNvSpPr>
          <p:nvPr>
            <p:ph type="subTitle" idx="2"/>
          </p:nvPr>
        </p:nvSpPr>
        <p:spPr>
          <a:xfrm>
            <a:off x="805749" y="1574753"/>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Sentiment </a:t>
            </a:r>
            <a:r>
              <a:rPr lang="fr-FR" sz="1800" dirty="0" err="1"/>
              <a:t>analysis</a:t>
            </a:r>
            <a:endParaRPr sz="1800" dirty="0"/>
          </a:p>
        </p:txBody>
      </p:sp>
      <p:sp>
        <p:nvSpPr>
          <p:cNvPr id="205" name="Google Shape;205;p31"/>
          <p:cNvSpPr txBox="1">
            <a:spLocks noGrp="1"/>
          </p:cNvSpPr>
          <p:nvPr>
            <p:ph type="subTitle" idx="3"/>
          </p:nvPr>
        </p:nvSpPr>
        <p:spPr>
          <a:xfrm>
            <a:off x="3501547" y="1916395"/>
            <a:ext cx="2305000" cy="869400"/>
          </a:xfrm>
          <a:prstGeom prst="rect">
            <a:avLst/>
          </a:prstGeom>
        </p:spPr>
        <p:txBody>
          <a:bodyPr spcFirstLastPara="1" wrap="square" lIns="91425" tIns="91425" rIns="91425" bIns="91425" anchor="t" anchorCtr="0">
            <a:noAutofit/>
          </a:bodyPr>
          <a:lstStyle/>
          <a:p>
            <a:pPr marL="0" indent="0"/>
            <a:r>
              <a:rPr lang="en-GB" sz="1100" dirty="0">
                <a:solidFill>
                  <a:schemeClr val="accent4">
                    <a:lumMod val="75000"/>
                    <a:lumOff val="25000"/>
                  </a:schemeClr>
                </a:solidFill>
                <a:latin typeface="Trebuchet MS" panose="020B0703020202090204" pitchFamily="34" charset="0"/>
              </a:rPr>
              <a:t>Flair is a library developed by </a:t>
            </a:r>
            <a:r>
              <a:rPr lang="en-GB" sz="1100" dirty="0" err="1">
                <a:solidFill>
                  <a:schemeClr val="accent4">
                    <a:lumMod val="75000"/>
                    <a:lumOff val="25000"/>
                  </a:schemeClr>
                </a:solidFill>
                <a:latin typeface="Trebuchet MS" panose="020B0703020202090204" pitchFamily="34" charset="0"/>
              </a:rPr>
              <a:t>Zalando</a:t>
            </a:r>
            <a:r>
              <a:rPr lang="en-GB" sz="1100" dirty="0">
                <a:solidFill>
                  <a:schemeClr val="accent4">
                    <a:lumMod val="75000"/>
                    <a:lumOff val="25000"/>
                  </a:schemeClr>
                </a:solidFill>
                <a:latin typeface="Trebuchet MS" panose="020B0703020202090204" pitchFamily="34" charset="0"/>
              </a:rPr>
              <a:t> on top of </a:t>
            </a:r>
            <a:r>
              <a:rPr lang="en-GB" sz="1100" dirty="0" err="1">
                <a:solidFill>
                  <a:schemeClr val="accent4">
                    <a:lumMod val="75000"/>
                    <a:lumOff val="25000"/>
                  </a:schemeClr>
                </a:solidFill>
                <a:latin typeface="Trebuchet MS" panose="020B0703020202090204" pitchFamily="34" charset="0"/>
              </a:rPr>
              <a:t>PyTorch</a:t>
            </a:r>
            <a:r>
              <a:rPr lang="en-GB" sz="1100" dirty="0">
                <a:solidFill>
                  <a:schemeClr val="accent4">
                    <a:lumMod val="75000"/>
                    <a:lumOff val="25000"/>
                  </a:schemeClr>
                </a:solidFill>
                <a:latin typeface="Trebuchet MS" panose="020B0703020202090204" pitchFamily="34" charset="0"/>
              </a:rPr>
              <a:t>. It combines different word embeddings to beat state-of-the art results in sentiment analysis.</a:t>
            </a:r>
          </a:p>
        </p:txBody>
      </p:sp>
      <p:sp>
        <p:nvSpPr>
          <p:cNvPr id="206" name="Google Shape;206;p31"/>
          <p:cNvSpPr txBox="1">
            <a:spLocks noGrp="1"/>
          </p:cNvSpPr>
          <p:nvPr>
            <p:ph type="subTitle" idx="4"/>
          </p:nvPr>
        </p:nvSpPr>
        <p:spPr>
          <a:xfrm>
            <a:off x="3600397" y="1574753"/>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Flair</a:t>
            </a:r>
            <a:endParaRPr sz="1800" dirty="0"/>
          </a:p>
        </p:txBody>
      </p:sp>
      <p:sp>
        <p:nvSpPr>
          <p:cNvPr id="207" name="Google Shape;207;p31"/>
          <p:cNvSpPr txBox="1">
            <a:spLocks noGrp="1"/>
          </p:cNvSpPr>
          <p:nvPr>
            <p:ph type="subTitle" idx="5"/>
          </p:nvPr>
        </p:nvSpPr>
        <p:spPr>
          <a:xfrm>
            <a:off x="6247211" y="1916395"/>
            <a:ext cx="2229000" cy="869400"/>
          </a:xfrm>
          <a:prstGeom prst="rect">
            <a:avLst/>
          </a:prstGeom>
        </p:spPr>
        <p:txBody>
          <a:bodyPr spcFirstLastPara="1" wrap="square" lIns="91425" tIns="91425" rIns="91425" bIns="91425" anchor="t" anchorCtr="0">
            <a:noAutofit/>
          </a:bodyPr>
          <a:lstStyle/>
          <a:p>
            <a:pPr marL="0" indent="0"/>
            <a:r>
              <a:rPr lang="en-US" sz="1100" dirty="0">
                <a:solidFill>
                  <a:schemeClr val="accent4">
                    <a:lumMod val="75000"/>
                    <a:lumOff val="25000"/>
                  </a:schemeClr>
                </a:solidFill>
                <a:latin typeface="Trebuchet MS" panose="020B0703020202090204" pitchFamily="34" charset="0"/>
              </a:rPr>
              <a:t>VADER is a model used for sentiment analysis that is sensitive to both polarity (positive/negative) and intensity (strength) of emotion.</a:t>
            </a:r>
          </a:p>
        </p:txBody>
      </p:sp>
      <p:sp>
        <p:nvSpPr>
          <p:cNvPr id="208" name="Google Shape;208;p31"/>
          <p:cNvSpPr txBox="1">
            <a:spLocks noGrp="1"/>
          </p:cNvSpPr>
          <p:nvPr>
            <p:ph type="subTitle" idx="6"/>
          </p:nvPr>
        </p:nvSpPr>
        <p:spPr>
          <a:xfrm>
            <a:off x="6346061" y="1574753"/>
            <a:ext cx="2031300" cy="400200"/>
          </a:xfrm>
          <a:prstGeom prst="rect">
            <a:avLst/>
          </a:prstGeom>
        </p:spPr>
        <p:txBody>
          <a:bodyPr spcFirstLastPara="1" wrap="square" lIns="91425" tIns="91425" rIns="91425" bIns="91425" anchor="b" anchorCtr="0">
            <a:noAutofit/>
          </a:bodyPr>
          <a:lstStyle/>
          <a:p>
            <a:pPr marL="0" lvl="0" indent="0"/>
            <a:r>
              <a:rPr lang="fr-FR" sz="1800" dirty="0"/>
              <a:t>VADER</a:t>
            </a:r>
            <a:endParaRPr sz="1800" dirty="0"/>
          </a:p>
        </p:txBody>
      </p:sp>
      <p:sp>
        <p:nvSpPr>
          <p:cNvPr id="18" name="Google Shape;389;p38">
            <a:extLst>
              <a:ext uri="{FF2B5EF4-FFF2-40B4-BE49-F238E27FC236}">
                <a16:creationId xmlns:a16="http://schemas.microsoft.com/office/drawing/2014/main" id="{BDAF8E84-4C27-C34A-9CE9-50DE15807E12}"/>
              </a:ext>
            </a:extLst>
          </p:cNvPr>
          <p:cNvSpPr/>
          <p:nvPr/>
        </p:nvSpPr>
        <p:spPr>
          <a:xfrm>
            <a:off x="7544722" y="638720"/>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94;p38">
            <a:extLst>
              <a:ext uri="{FF2B5EF4-FFF2-40B4-BE49-F238E27FC236}">
                <a16:creationId xmlns:a16="http://schemas.microsoft.com/office/drawing/2014/main" id="{B4E2C200-BD80-B244-A0D4-CE3F0680BE3C}"/>
              </a:ext>
            </a:extLst>
          </p:cNvPr>
          <p:cNvSpPr txBox="1"/>
          <p:nvPr/>
        </p:nvSpPr>
        <p:spPr>
          <a:xfrm>
            <a:off x="7544721" y="605830"/>
            <a:ext cx="692099" cy="400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2F2F2F"/>
                </a:solidFill>
                <a:effectLst/>
                <a:uLnTx/>
                <a:uFillTx/>
                <a:latin typeface="Reem Kufi"/>
                <a:ea typeface="Reem Kufi"/>
                <a:cs typeface="Reem Kufi"/>
                <a:sym typeface="Reem Kufi"/>
              </a:rPr>
              <a:t>03 bis</a:t>
            </a:r>
            <a:endParaRPr kumimoji="0" sz="1400" b="1" i="0" u="none" strike="noStrike" kern="0" cap="none" spc="0" normalizeH="0" baseline="0" noProof="0" dirty="0">
              <a:ln>
                <a:noFill/>
              </a:ln>
              <a:solidFill>
                <a:srgbClr val="2F2F2F"/>
              </a:solidFill>
              <a:effectLst/>
              <a:uLnTx/>
              <a:uFillTx/>
              <a:latin typeface="Reem Kufi"/>
              <a:ea typeface="Reem Kufi"/>
              <a:cs typeface="Reem Kufi"/>
              <a:sym typeface="Reem Kufi"/>
            </a:endParaRPr>
          </a:p>
        </p:txBody>
      </p:sp>
      <p:sp>
        <p:nvSpPr>
          <p:cNvPr id="20" name="Rectangle 19">
            <a:extLst>
              <a:ext uri="{FF2B5EF4-FFF2-40B4-BE49-F238E27FC236}">
                <a16:creationId xmlns:a16="http://schemas.microsoft.com/office/drawing/2014/main" id="{A1B70786-933A-1041-A7C7-417942457DED}"/>
              </a:ext>
            </a:extLst>
          </p:cNvPr>
          <p:cNvSpPr/>
          <p:nvPr/>
        </p:nvSpPr>
        <p:spPr>
          <a:xfrm>
            <a:off x="6764756" y="636698"/>
            <a:ext cx="718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0" u="none" strike="noStrike" kern="0" cap="none" spc="0" normalizeH="0" baseline="0" noProof="0" dirty="0">
                <a:ln>
                  <a:noFill/>
                </a:ln>
                <a:solidFill>
                  <a:srgbClr val="2F2F2F"/>
                </a:solidFill>
                <a:effectLst/>
                <a:uLnTx/>
                <a:uFillTx/>
                <a:latin typeface="Reem Kufi"/>
                <a:cs typeface="Arial"/>
                <a:sym typeface="Reem Kufi"/>
              </a:rPr>
              <a:t>STEP</a:t>
            </a:r>
            <a:endParaRPr kumimoji="0" lang="fr-FR"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Google Shape;202;p31">
            <a:extLst>
              <a:ext uri="{FF2B5EF4-FFF2-40B4-BE49-F238E27FC236}">
                <a16:creationId xmlns:a16="http://schemas.microsoft.com/office/drawing/2014/main" id="{CDC151DF-5766-B741-A20B-5A0E134DC6FA}"/>
              </a:ext>
            </a:extLst>
          </p:cNvPr>
          <p:cNvSpPr txBox="1">
            <a:spLocks/>
          </p:cNvSpPr>
          <p:nvPr/>
        </p:nvSpPr>
        <p:spPr>
          <a:xfrm>
            <a:off x="720000" y="451597"/>
            <a:ext cx="5297623" cy="739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2pPr>
            <a:lvl3pPr marR="0" lvl="2"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3pPr>
            <a:lvl4pPr marR="0" lvl="3"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4pPr>
            <a:lvl5pPr marR="0" lvl="4"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5pPr>
            <a:lvl6pPr marR="0" lvl="5"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6pPr>
            <a:lvl7pPr marR="0" lvl="6"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7pPr>
            <a:lvl8pPr marR="0" lvl="7"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8pPr>
            <a:lvl9pPr marR="0" lvl="8" algn="r" rtl="0">
              <a:lnSpc>
                <a:spcPct val="100000"/>
              </a:lnSpc>
              <a:spcBef>
                <a:spcPts val="0"/>
              </a:spcBef>
              <a:spcAft>
                <a:spcPts val="0"/>
              </a:spcAft>
              <a:buClr>
                <a:srgbClr val="000000"/>
              </a:buClr>
              <a:buSzPts val="1800"/>
              <a:buFont typeface="Reem Kufi"/>
              <a:buNone/>
              <a:defRPr sz="1800" b="0" i="0" u="none" strike="noStrike" cap="none">
                <a:solidFill>
                  <a:srgbClr val="000000"/>
                </a:solidFill>
                <a:latin typeface="Reem Kufi"/>
                <a:ea typeface="Reem Kufi"/>
                <a:cs typeface="Reem Kufi"/>
                <a:sym typeface="Reem Kufi"/>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Reem Kufi"/>
              <a:buNone/>
              <a:tabLst/>
              <a:defRPr/>
            </a:pPr>
            <a:r>
              <a:rPr kumimoji="0" lang="fr-FR" sz="2400" b="1" i="0" u="none" strike="noStrike" kern="0" cap="none" spc="0" normalizeH="0" baseline="0" noProof="0" dirty="0">
                <a:ln>
                  <a:noFill/>
                </a:ln>
                <a:solidFill>
                  <a:srgbClr val="2F2F2F"/>
                </a:solidFill>
                <a:effectLst/>
                <a:uLnTx/>
                <a:uFillTx/>
                <a:latin typeface="Reem Kufi"/>
                <a:sym typeface="Reem Kufi"/>
              </a:rPr>
              <a:t>SENTIMENT ANALYSIS</a:t>
            </a:r>
          </a:p>
        </p:txBody>
      </p:sp>
      <p:sp>
        <p:nvSpPr>
          <p:cNvPr id="27" name="Triangle 26">
            <a:extLst>
              <a:ext uri="{FF2B5EF4-FFF2-40B4-BE49-F238E27FC236}">
                <a16:creationId xmlns:a16="http://schemas.microsoft.com/office/drawing/2014/main" id="{76550A3A-BB30-C041-8807-0DAE353F049E}"/>
              </a:ext>
            </a:extLst>
          </p:cNvPr>
          <p:cNvSpPr/>
          <p:nvPr/>
        </p:nvSpPr>
        <p:spPr>
          <a:xfrm rot="5400000">
            <a:off x="3115494" y="2296812"/>
            <a:ext cx="432000" cy="113212"/>
          </a:xfrm>
          <a:prstGeom prst="triangle">
            <a:avLst/>
          </a:prstGeom>
          <a:solidFill>
            <a:srgbClr val="EC8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2F2F2F"/>
              </a:solidFill>
              <a:effectLst/>
              <a:uLnTx/>
              <a:uFillTx/>
              <a:latin typeface="Arial"/>
              <a:ea typeface="+mn-ea"/>
              <a:cs typeface="+mn-cs"/>
              <a:sym typeface="Arial"/>
            </a:endParaRPr>
          </a:p>
        </p:txBody>
      </p:sp>
      <p:sp>
        <p:nvSpPr>
          <p:cNvPr id="10" name="ZoneTexte 9">
            <a:extLst>
              <a:ext uri="{FF2B5EF4-FFF2-40B4-BE49-F238E27FC236}">
                <a16:creationId xmlns:a16="http://schemas.microsoft.com/office/drawing/2014/main" id="{BE0725C7-361D-294D-B633-38D417C63E6F}"/>
              </a:ext>
            </a:extLst>
          </p:cNvPr>
          <p:cNvSpPr txBox="1"/>
          <p:nvPr/>
        </p:nvSpPr>
        <p:spPr>
          <a:xfrm>
            <a:off x="5841572" y="2153363"/>
            <a:ext cx="3706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EC8037"/>
                </a:solidFill>
                <a:effectLst/>
                <a:uLnTx/>
                <a:uFillTx/>
                <a:latin typeface="Arial" panose="020B0604020202020204" pitchFamily="34" charset="0"/>
                <a:cs typeface="Arial" panose="020B0604020202020204" pitchFamily="34" charset="0"/>
                <a:sym typeface="Arial"/>
              </a:rPr>
              <a:t>&amp;</a:t>
            </a:r>
          </a:p>
        </p:txBody>
      </p:sp>
      <p:cxnSp>
        <p:nvCxnSpPr>
          <p:cNvPr id="22" name="Google Shape;212;p31">
            <a:extLst>
              <a:ext uri="{FF2B5EF4-FFF2-40B4-BE49-F238E27FC236}">
                <a16:creationId xmlns:a16="http://schemas.microsoft.com/office/drawing/2014/main" id="{97D04633-0452-9540-BFDD-43DE77F4A802}"/>
              </a:ext>
            </a:extLst>
          </p:cNvPr>
          <p:cNvCxnSpPr/>
          <p:nvPr/>
        </p:nvCxnSpPr>
        <p:spPr>
          <a:xfrm>
            <a:off x="1576142" y="4888981"/>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3" name="Google Shape;213;p31">
            <a:extLst>
              <a:ext uri="{FF2B5EF4-FFF2-40B4-BE49-F238E27FC236}">
                <a16:creationId xmlns:a16="http://schemas.microsoft.com/office/drawing/2014/main" id="{6B0DFC09-BF32-184D-B694-169CED16D6D6}"/>
              </a:ext>
            </a:extLst>
          </p:cNvPr>
          <p:cNvCxnSpPr/>
          <p:nvPr/>
        </p:nvCxnSpPr>
        <p:spPr>
          <a:xfrm>
            <a:off x="4335173" y="4888982"/>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4" name="Google Shape;214;p31">
            <a:extLst>
              <a:ext uri="{FF2B5EF4-FFF2-40B4-BE49-F238E27FC236}">
                <a16:creationId xmlns:a16="http://schemas.microsoft.com/office/drawing/2014/main" id="{D4C275BE-505C-7141-87BD-0FB7120C36B9}"/>
              </a:ext>
            </a:extLst>
          </p:cNvPr>
          <p:cNvCxnSpPr/>
          <p:nvPr/>
        </p:nvCxnSpPr>
        <p:spPr>
          <a:xfrm>
            <a:off x="7095096" y="4888982"/>
            <a:ext cx="545400" cy="0"/>
          </a:xfrm>
          <a:prstGeom prst="straightConnector1">
            <a:avLst/>
          </a:prstGeom>
          <a:noFill/>
          <a:ln w="19050" cap="flat" cmpd="sng">
            <a:solidFill>
              <a:srgbClr val="2F2F2F"/>
            </a:solidFill>
            <a:prstDash val="solid"/>
            <a:round/>
            <a:headEnd type="none" w="med" len="med"/>
            <a:tailEnd type="none" w="med" len="med"/>
          </a:ln>
        </p:spPr>
      </p:cxnSp>
      <p:pic>
        <p:nvPicPr>
          <p:cNvPr id="25" name="Google Shape;187;p29">
            <a:extLst>
              <a:ext uri="{FF2B5EF4-FFF2-40B4-BE49-F238E27FC236}">
                <a16:creationId xmlns:a16="http://schemas.microsoft.com/office/drawing/2014/main" id="{EC8BF7D4-8121-5942-8069-1BA9A1D98136}"/>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129553" y="3259097"/>
            <a:ext cx="1438578" cy="1415861"/>
          </a:xfrm>
          <a:prstGeom prst="rect">
            <a:avLst/>
          </a:prstGeom>
          <a:noFill/>
          <a:ln>
            <a:noFill/>
          </a:ln>
        </p:spPr>
      </p:pic>
      <p:pic>
        <p:nvPicPr>
          <p:cNvPr id="26" name="Google Shape;190;p29">
            <a:extLst>
              <a:ext uri="{FF2B5EF4-FFF2-40B4-BE49-F238E27FC236}">
                <a16:creationId xmlns:a16="http://schemas.microsoft.com/office/drawing/2014/main" id="{25DFFF6F-5BC5-CA44-B2E9-9AC9474977C4}"/>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3888584" y="3259097"/>
            <a:ext cx="1438578" cy="1415861"/>
          </a:xfrm>
          <a:prstGeom prst="rect">
            <a:avLst/>
          </a:prstGeom>
          <a:noFill/>
          <a:ln>
            <a:noFill/>
          </a:ln>
        </p:spPr>
      </p:pic>
      <p:pic>
        <p:nvPicPr>
          <p:cNvPr id="28" name="Google Shape;149;p26">
            <a:extLst>
              <a:ext uri="{FF2B5EF4-FFF2-40B4-BE49-F238E27FC236}">
                <a16:creationId xmlns:a16="http://schemas.microsoft.com/office/drawing/2014/main" id="{C8D82561-0806-1E4F-B301-976172311B53}"/>
              </a:ext>
            </a:extLst>
          </p:cNvPr>
          <p:cNvPicPr preferRelativeResize="0">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6653215" y="3259097"/>
            <a:ext cx="1438578" cy="1415861"/>
          </a:xfrm>
          <a:prstGeom prst="rect">
            <a:avLst/>
          </a:prstGeom>
          <a:noFill/>
          <a:ln>
            <a:noFill/>
          </a:ln>
        </p:spPr>
      </p:pic>
    </p:spTree>
    <p:extLst>
      <p:ext uri="{BB962C8B-B14F-4D97-AF65-F5344CB8AC3E}">
        <p14:creationId xmlns:p14="http://schemas.microsoft.com/office/powerpoint/2010/main" val="981559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7"/>
          <p:cNvSpPr txBox="1">
            <a:spLocks noGrp="1"/>
          </p:cNvSpPr>
          <p:nvPr>
            <p:ph type="ctrTitle"/>
          </p:nvPr>
        </p:nvSpPr>
        <p:spPr>
          <a:xfrm>
            <a:off x="2071056" y="2332828"/>
            <a:ext cx="182513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OUR ADDED-VALUE : TECHNICAL ANALYSIS</a:t>
            </a:r>
            <a:endParaRPr dirty="0"/>
          </a:p>
        </p:txBody>
      </p:sp>
      <p:sp>
        <p:nvSpPr>
          <p:cNvPr id="161" name="Google Shape;161;p27"/>
          <p:cNvSpPr txBox="1">
            <a:spLocks noGrp="1"/>
          </p:cNvSpPr>
          <p:nvPr>
            <p:ph type="title" idx="2"/>
          </p:nvPr>
        </p:nvSpPr>
        <p:spPr>
          <a:xfrm>
            <a:off x="246470" y="1483976"/>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64" name="Google Shape;164;p27"/>
          <p:cNvSpPr txBox="1">
            <a:spLocks noGrp="1"/>
          </p:cNvSpPr>
          <p:nvPr>
            <p:ph type="ctrTitle" idx="3"/>
          </p:nvPr>
        </p:nvSpPr>
        <p:spPr>
          <a:xfrm>
            <a:off x="1153364" y="1560023"/>
            <a:ext cx="169718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REGULAR BUSINESS APPROACH TO YOUR PROBLEM</a:t>
            </a:r>
            <a:endParaRPr dirty="0"/>
          </a:p>
        </p:txBody>
      </p:sp>
      <p:sp>
        <p:nvSpPr>
          <p:cNvPr id="163" name="Google Shape;163;p27"/>
          <p:cNvSpPr txBox="1">
            <a:spLocks noGrp="1"/>
          </p:cNvSpPr>
          <p:nvPr>
            <p:ph type="title" idx="5"/>
          </p:nvPr>
        </p:nvSpPr>
        <p:spPr>
          <a:xfrm>
            <a:off x="1151722" y="2352990"/>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66" name="Google Shape;166;p27"/>
          <p:cNvSpPr txBox="1">
            <a:spLocks noGrp="1"/>
          </p:cNvSpPr>
          <p:nvPr>
            <p:ph type="ctrTitle" idx="6"/>
          </p:nvPr>
        </p:nvSpPr>
        <p:spPr>
          <a:xfrm>
            <a:off x="3014026" y="3118834"/>
            <a:ext cx="194797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OUR RECOMMENDATIONS</a:t>
            </a:r>
            <a:endParaRPr dirty="0"/>
          </a:p>
        </p:txBody>
      </p:sp>
      <p:sp>
        <p:nvSpPr>
          <p:cNvPr id="165" name="Google Shape;165;p27"/>
          <p:cNvSpPr txBox="1">
            <a:spLocks noGrp="1"/>
          </p:cNvSpPr>
          <p:nvPr>
            <p:ph type="title" idx="7"/>
          </p:nvPr>
        </p:nvSpPr>
        <p:spPr>
          <a:xfrm>
            <a:off x="2137376" y="3105633"/>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70" name="Google Shape;170;p27"/>
          <p:cNvCxnSpPr/>
          <p:nvPr/>
        </p:nvCxnSpPr>
        <p:spPr>
          <a:xfrm>
            <a:off x="469171" y="1490583"/>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71" name="Google Shape;171;p27"/>
          <p:cNvCxnSpPr/>
          <p:nvPr/>
        </p:nvCxnSpPr>
        <p:spPr>
          <a:xfrm>
            <a:off x="2360084" y="3118834"/>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72" name="Google Shape;172;p27"/>
          <p:cNvCxnSpPr/>
          <p:nvPr/>
        </p:nvCxnSpPr>
        <p:spPr>
          <a:xfrm>
            <a:off x="1378710" y="2359597"/>
            <a:ext cx="545400" cy="0"/>
          </a:xfrm>
          <a:prstGeom prst="straightConnector1">
            <a:avLst/>
          </a:prstGeom>
          <a:noFill/>
          <a:ln w="19050" cap="flat" cmpd="sng">
            <a:solidFill>
              <a:srgbClr val="2F2F2F"/>
            </a:solidFill>
            <a:prstDash val="solid"/>
            <a:round/>
            <a:headEnd type="none" w="med" len="med"/>
            <a:tailEnd type="none" w="med" len="med"/>
          </a:ln>
        </p:spPr>
      </p:cxnSp>
      <p:pic>
        <p:nvPicPr>
          <p:cNvPr id="174" name="Google Shape;174;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1720" y="507344"/>
            <a:ext cx="3202200" cy="4639200"/>
          </a:xfrm>
          <a:prstGeom prst="rect">
            <a:avLst/>
          </a:prstGeom>
          <a:noFill/>
          <a:ln>
            <a:noFill/>
          </a:ln>
        </p:spPr>
      </p:pic>
      <p:sp>
        <p:nvSpPr>
          <p:cNvPr id="20" name="Google Shape;140;p25">
            <a:extLst>
              <a:ext uri="{FF2B5EF4-FFF2-40B4-BE49-F238E27FC236}">
                <a16:creationId xmlns:a16="http://schemas.microsoft.com/office/drawing/2014/main" id="{CD40D472-9EDB-C548-8D52-E4DED11646B2}"/>
              </a:ext>
            </a:extLst>
          </p:cNvPr>
          <p:cNvSpPr txBox="1">
            <a:spLocks/>
          </p:cNvSpPr>
          <p:nvPr/>
        </p:nvSpPr>
        <p:spPr>
          <a:xfrm>
            <a:off x="155120" y="97261"/>
            <a:ext cx="1525901"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pPr algn="r"/>
            <a:r>
              <a:rPr lang="de-DE" sz="2500" dirty="0"/>
              <a:t>AGENDA</a:t>
            </a:r>
          </a:p>
        </p:txBody>
      </p:sp>
      <p:sp>
        <p:nvSpPr>
          <p:cNvPr id="14" name="Google Shape;165;p27">
            <a:extLst>
              <a:ext uri="{FF2B5EF4-FFF2-40B4-BE49-F238E27FC236}">
                <a16:creationId xmlns:a16="http://schemas.microsoft.com/office/drawing/2014/main" id="{62835C72-50C8-224C-8DA4-B081CF15D035}"/>
              </a:ext>
            </a:extLst>
          </p:cNvPr>
          <p:cNvSpPr txBox="1">
            <a:spLocks/>
          </p:cNvSpPr>
          <p:nvPr/>
        </p:nvSpPr>
        <p:spPr>
          <a:xfrm>
            <a:off x="3019541" y="3891639"/>
            <a:ext cx="8769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7200"/>
              <a:buFont typeface="Reem Kufi"/>
              <a:buNone/>
              <a:defRPr sz="40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7200"/>
              <a:buFont typeface="Fira Sans Extra Condensed Medium"/>
              <a:buNone/>
              <a:defRPr sz="72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04</a:t>
            </a:r>
          </a:p>
        </p:txBody>
      </p:sp>
      <p:sp>
        <p:nvSpPr>
          <p:cNvPr id="15" name="Google Shape;166;p27">
            <a:extLst>
              <a:ext uri="{FF2B5EF4-FFF2-40B4-BE49-F238E27FC236}">
                <a16:creationId xmlns:a16="http://schemas.microsoft.com/office/drawing/2014/main" id="{8A94A32F-62DD-B447-9550-7713C52C3DD9}"/>
              </a:ext>
            </a:extLst>
          </p:cNvPr>
          <p:cNvSpPr txBox="1">
            <a:spLocks/>
          </p:cNvSpPr>
          <p:nvPr/>
        </p:nvSpPr>
        <p:spPr>
          <a:xfrm>
            <a:off x="3896192" y="3904840"/>
            <a:ext cx="149281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r>
              <a:rPr lang="fr-FR" dirty="0"/>
              <a:t>AFTER THE REBRANDING</a:t>
            </a:r>
          </a:p>
        </p:txBody>
      </p:sp>
      <p:cxnSp>
        <p:nvCxnSpPr>
          <p:cNvPr id="16" name="Google Shape;171;p27">
            <a:extLst>
              <a:ext uri="{FF2B5EF4-FFF2-40B4-BE49-F238E27FC236}">
                <a16:creationId xmlns:a16="http://schemas.microsoft.com/office/drawing/2014/main" id="{784243B2-86A2-F94A-BA2B-6948C0AFC151}"/>
              </a:ext>
            </a:extLst>
          </p:cNvPr>
          <p:cNvCxnSpPr/>
          <p:nvPr/>
        </p:nvCxnSpPr>
        <p:spPr>
          <a:xfrm>
            <a:off x="3242249" y="3904840"/>
            <a:ext cx="545400" cy="0"/>
          </a:xfrm>
          <a:prstGeom prst="straightConnector1">
            <a:avLst/>
          </a:prstGeom>
          <a:noFill/>
          <a:ln w="19050" cap="flat" cmpd="sng">
            <a:solidFill>
              <a:srgbClr val="2F2F2F"/>
            </a:solidFill>
            <a:prstDash val="solid"/>
            <a:round/>
            <a:headEnd type="none" w="med" len="med"/>
            <a:tailEnd type="none" w="med" len="med"/>
          </a:ln>
        </p:spPr>
      </p:cxnSp>
      <p:sp>
        <p:nvSpPr>
          <p:cNvPr id="17" name="Google Shape;488;p43">
            <a:extLst>
              <a:ext uri="{FF2B5EF4-FFF2-40B4-BE49-F238E27FC236}">
                <a16:creationId xmlns:a16="http://schemas.microsoft.com/office/drawing/2014/main" id="{D09546DE-2FAF-BB4A-AA1F-59EC9CA82EAC}"/>
              </a:ext>
            </a:extLst>
          </p:cNvPr>
          <p:cNvSpPr>
            <a:spLocks noChangeAspect="1"/>
          </p:cNvSpPr>
          <p:nvPr/>
        </p:nvSpPr>
        <p:spPr>
          <a:xfrm rot="16200000">
            <a:off x="1552878" y="461086"/>
            <a:ext cx="661788" cy="234722"/>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2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78"/>
        <p:cNvGrpSpPr/>
        <p:nvPr/>
      </p:nvGrpSpPr>
      <p:grpSpPr>
        <a:xfrm>
          <a:off x="0" y="0"/>
          <a:ext cx="0" cy="0"/>
          <a:chOff x="0" y="0"/>
          <a:chExt cx="0" cy="0"/>
        </a:xfrm>
      </p:grpSpPr>
      <p:sp>
        <p:nvSpPr>
          <p:cNvPr id="180" name="Google Shape;180;p28"/>
          <p:cNvSpPr txBox="1">
            <a:spLocks noGrp="1"/>
          </p:cNvSpPr>
          <p:nvPr>
            <p:ph type="title"/>
          </p:nvPr>
        </p:nvSpPr>
        <p:spPr>
          <a:xfrm>
            <a:off x="0" y="2781548"/>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rPr>
              <a:t>REGULAR BUSINESS </a:t>
            </a:r>
            <a:br>
              <a:rPr lang="en" dirty="0">
                <a:solidFill>
                  <a:srgbClr val="F3F3F3"/>
                </a:solidFill>
              </a:rPr>
            </a:br>
            <a:r>
              <a:rPr lang="en" dirty="0">
                <a:solidFill>
                  <a:srgbClr val="F3F3F3"/>
                </a:solidFill>
              </a:rPr>
              <a:t>APPROACH</a:t>
            </a:r>
            <a:endParaRPr dirty="0">
              <a:solidFill>
                <a:srgbClr val="F3F3F3"/>
              </a:solidFill>
            </a:endParaRPr>
          </a:p>
        </p:txBody>
      </p:sp>
      <p:sp>
        <p:nvSpPr>
          <p:cNvPr id="179" name="Google Shape;179;p28"/>
          <p:cNvSpPr txBox="1">
            <a:spLocks noGrp="1"/>
          </p:cNvSpPr>
          <p:nvPr>
            <p:ph type="title" idx="2"/>
          </p:nvPr>
        </p:nvSpPr>
        <p:spPr>
          <a:xfrm>
            <a:off x="1922821" y="1662056"/>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F3F3F3"/>
                </a:solidFill>
              </a:rPr>
              <a:t>01</a:t>
            </a:r>
            <a:endParaRPr dirty="0">
              <a:solidFill>
                <a:srgbClr val="F3F3F3"/>
              </a:solidFill>
            </a:endParaRPr>
          </a:p>
        </p:txBody>
      </p:sp>
      <p:cxnSp>
        <p:nvCxnSpPr>
          <p:cNvPr id="182" name="Google Shape;182;p28"/>
          <p:cNvCxnSpPr/>
          <p:nvPr/>
        </p:nvCxnSpPr>
        <p:spPr>
          <a:xfrm>
            <a:off x="2932796" y="1597577"/>
            <a:ext cx="3340800" cy="0"/>
          </a:xfrm>
          <a:prstGeom prst="straightConnector1">
            <a:avLst/>
          </a:prstGeom>
          <a:noFill/>
          <a:ln w="28575" cap="flat" cmpd="sng">
            <a:solidFill>
              <a:srgbClr val="F3F3F3"/>
            </a:solidFill>
            <a:prstDash val="solid"/>
            <a:round/>
            <a:headEnd type="none" w="med" len="med"/>
            <a:tailEnd type="none" w="med" len="med"/>
          </a:ln>
        </p:spPr>
      </p:cxnSp>
      <p:sp>
        <p:nvSpPr>
          <p:cNvPr id="6" name="Google Shape;180;p28">
            <a:extLst>
              <a:ext uri="{FF2B5EF4-FFF2-40B4-BE49-F238E27FC236}">
                <a16:creationId xmlns:a16="http://schemas.microsoft.com/office/drawing/2014/main" id="{1C9C732D-EEDE-1A45-8A4B-107CC6ED97CA}"/>
              </a:ext>
            </a:extLst>
          </p:cNvPr>
          <p:cNvSpPr txBox="1">
            <a:spLocks/>
          </p:cNvSpPr>
          <p:nvPr/>
        </p:nvSpPr>
        <p:spPr>
          <a:xfrm>
            <a:off x="0" y="3735136"/>
            <a:ext cx="38091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en-GB" sz="1500" b="1" i="0" u="none" strike="noStrike" kern="0" cap="none" spc="0" normalizeH="0" baseline="0" dirty="0">
                <a:ln>
                  <a:noFill/>
                </a:ln>
                <a:solidFill>
                  <a:srgbClr val="F3F3F3"/>
                </a:solidFill>
                <a:effectLst/>
                <a:uLnTx/>
                <a:uFillTx/>
                <a:latin typeface="Trebuchet MS" panose="020B0703020202090204" pitchFamily="34" charset="0"/>
                <a:sym typeface="Reem Kufi"/>
              </a:rPr>
              <a:t>Market research</a:t>
            </a:r>
          </a:p>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lang="en-GB" sz="1500" dirty="0">
                <a:solidFill>
                  <a:srgbClr val="F3F3F3"/>
                </a:solidFill>
                <a:latin typeface="Trebuchet MS" panose="020B0703020202090204" pitchFamily="34" charset="0"/>
              </a:rPr>
              <a:t>Marketing analysis</a:t>
            </a:r>
            <a:endParaRPr kumimoji="0" lang="en-GB" sz="1500" b="1" i="0" u="none" strike="noStrike" kern="0" cap="none" spc="0" normalizeH="0" baseline="0" dirty="0">
              <a:ln>
                <a:noFill/>
              </a:ln>
              <a:solidFill>
                <a:srgbClr val="F3F3F3"/>
              </a:solidFill>
              <a:effectLst/>
              <a:uLnTx/>
              <a:uFillTx/>
              <a:latin typeface="Trebuchet MS" panose="020B0703020202090204" pitchFamily="34" charset="0"/>
              <a:sym typeface="Reem Kufi"/>
            </a:endParaRPr>
          </a:p>
        </p:txBody>
      </p:sp>
    </p:spTree>
    <p:extLst>
      <p:ext uri="{BB962C8B-B14F-4D97-AF65-F5344CB8AC3E}">
        <p14:creationId xmlns:p14="http://schemas.microsoft.com/office/powerpoint/2010/main" val="418962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12" name="Google Shape;488;p43">
            <a:extLst>
              <a:ext uri="{FF2B5EF4-FFF2-40B4-BE49-F238E27FC236}">
                <a16:creationId xmlns:a16="http://schemas.microsoft.com/office/drawing/2014/main" id="{E5A1E520-4F54-2046-9069-88FBAFB1A738}"/>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txBox="1">
            <a:spLocks noGrp="1"/>
          </p:cNvSpPr>
          <p:nvPr>
            <p:ph type="ctrTitle"/>
          </p:nvPr>
        </p:nvSpPr>
        <p:spPr>
          <a:xfrm>
            <a:off x="728163" y="302324"/>
            <a:ext cx="7983423" cy="946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GB" dirty="0"/>
              <a:t>MARKET TRENDS – Pub restaurants and English cuisine are the preferred choice for business meals</a:t>
            </a:r>
          </a:p>
        </p:txBody>
      </p:sp>
      <p:graphicFrame>
        <p:nvGraphicFramePr>
          <p:cNvPr id="3" name="Graphique 2">
            <a:extLst>
              <a:ext uri="{FF2B5EF4-FFF2-40B4-BE49-F238E27FC236}">
                <a16:creationId xmlns:a16="http://schemas.microsoft.com/office/drawing/2014/main" id="{2AC27C3C-09A5-6846-9B8A-3223F420C074}"/>
              </a:ext>
            </a:extLst>
          </p:cNvPr>
          <p:cNvGraphicFramePr/>
          <p:nvPr>
            <p:extLst>
              <p:ext uri="{D42A27DB-BD31-4B8C-83A1-F6EECF244321}">
                <p14:modId xmlns:p14="http://schemas.microsoft.com/office/powerpoint/2010/main" val="1214371751"/>
              </p:ext>
            </p:extLst>
          </p:nvPr>
        </p:nvGraphicFramePr>
        <p:xfrm>
          <a:off x="440725" y="2087419"/>
          <a:ext cx="3461804" cy="2760831"/>
        </p:xfrm>
        <a:graphic>
          <a:graphicData uri="http://schemas.openxmlformats.org/drawingml/2006/chart">
            <c:chart xmlns:c="http://schemas.openxmlformats.org/drawingml/2006/chart" xmlns:r="http://schemas.openxmlformats.org/officeDocument/2006/relationships" r:id="rId3"/>
          </a:graphicData>
        </a:graphic>
      </p:graphicFrame>
      <p:pic>
        <p:nvPicPr>
          <p:cNvPr id="83" name="Image 82">
            <a:extLst>
              <a:ext uri="{FF2B5EF4-FFF2-40B4-BE49-F238E27FC236}">
                <a16:creationId xmlns:a16="http://schemas.microsoft.com/office/drawing/2014/main" id="{4AD72FF0-BD74-1C4A-A80F-249EDAD72D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74852" y="2237016"/>
            <a:ext cx="4521277" cy="2300101"/>
          </a:xfrm>
          <a:prstGeom prst="rect">
            <a:avLst/>
          </a:prstGeom>
        </p:spPr>
      </p:pic>
      <p:sp>
        <p:nvSpPr>
          <p:cNvPr id="4" name="ZoneTexte 3">
            <a:extLst>
              <a:ext uri="{FF2B5EF4-FFF2-40B4-BE49-F238E27FC236}">
                <a16:creationId xmlns:a16="http://schemas.microsoft.com/office/drawing/2014/main" id="{4E0E8C6A-24B6-CE48-B9A4-CACA39E3CAE6}"/>
              </a:ext>
            </a:extLst>
          </p:cNvPr>
          <p:cNvSpPr txBox="1"/>
          <p:nvPr/>
        </p:nvSpPr>
        <p:spPr>
          <a:xfrm>
            <a:off x="4572000" y="4632806"/>
            <a:ext cx="4185761" cy="215444"/>
          </a:xfrm>
          <a:prstGeom prst="rect">
            <a:avLst/>
          </a:prstGeom>
          <a:noFill/>
        </p:spPr>
        <p:txBody>
          <a:bodyPr wrap="none" rtlCol="0">
            <a:spAutoFit/>
          </a:bodyPr>
          <a:lstStyle/>
          <a:p>
            <a:r>
              <a:rPr lang="en-GB" sz="800" b="1" dirty="0"/>
              <a:t>Preferred restaurant type depending on situation </a:t>
            </a:r>
            <a:r>
              <a:rPr lang="en-GB" sz="800" dirty="0"/>
              <a:t>(</a:t>
            </a:r>
            <a:r>
              <a:rPr lang="en-GB" sz="800" i="1" dirty="0"/>
              <a:t>London Evening Standard</a:t>
            </a:r>
            <a:r>
              <a:rPr lang="en-GB" sz="800" dirty="0"/>
              <a:t>, 2018) </a:t>
            </a:r>
          </a:p>
        </p:txBody>
      </p:sp>
      <p:sp>
        <p:nvSpPr>
          <p:cNvPr id="5" name="ZoneTexte 4">
            <a:extLst>
              <a:ext uri="{FF2B5EF4-FFF2-40B4-BE49-F238E27FC236}">
                <a16:creationId xmlns:a16="http://schemas.microsoft.com/office/drawing/2014/main" id="{6A1058B8-A6A8-2049-8C39-8427BA63A8DB}"/>
              </a:ext>
            </a:extLst>
          </p:cNvPr>
          <p:cNvSpPr txBox="1"/>
          <p:nvPr/>
        </p:nvSpPr>
        <p:spPr>
          <a:xfrm>
            <a:off x="681631" y="1482126"/>
            <a:ext cx="8076130" cy="430887"/>
          </a:xfrm>
          <a:prstGeom prst="rect">
            <a:avLst/>
          </a:prstGeom>
          <a:noFill/>
        </p:spPr>
        <p:txBody>
          <a:bodyPr wrap="square" rtlCol="0">
            <a:spAutoFit/>
          </a:bodyPr>
          <a:lstStyle/>
          <a:p>
            <a:pPr marL="171450" indent="-171450">
              <a:buFont typeface="Wingdings" pitchFamily="2" charset="2"/>
              <a:buChar char="Ø"/>
            </a:pPr>
            <a:r>
              <a:rPr lang="en-GB" sz="1100" dirty="0">
                <a:latin typeface="Trebuchet MS" panose="020B0703020202090204" pitchFamily="34" charset="0"/>
              </a:rPr>
              <a:t>As presented below, our research suggests that </a:t>
            </a:r>
            <a:r>
              <a:rPr lang="en-GB" sz="1100" b="1" dirty="0">
                <a:latin typeface="Trebuchet MS" panose="020B0703020202090204" pitchFamily="34" charset="0"/>
              </a:rPr>
              <a:t>Pub restaurants </a:t>
            </a:r>
            <a:r>
              <a:rPr lang="en-GB" sz="1100" dirty="0">
                <a:latin typeface="Trebuchet MS" panose="020B0703020202090204" pitchFamily="34" charset="0"/>
              </a:rPr>
              <a:t>and </a:t>
            </a:r>
            <a:r>
              <a:rPr lang="en-GB" sz="1100" b="1" dirty="0">
                <a:latin typeface="Trebuchet MS" panose="020B0703020202090204" pitchFamily="34" charset="0"/>
              </a:rPr>
              <a:t>English cuisine </a:t>
            </a:r>
            <a:r>
              <a:rPr lang="en-GB" sz="1100" dirty="0">
                <a:latin typeface="Trebuchet MS" panose="020B0703020202090204" pitchFamily="34" charset="0"/>
              </a:rPr>
              <a:t>are the </a:t>
            </a:r>
            <a:r>
              <a:rPr lang="en-GB" sz="1100" b="1" dirty="0">
                <a:latin typeface="Trebuchet MS" panose="020B0703020202090204" pitchFamily="34" charset="0"/>
              </a:rPr>
              <a:t>most popular </a:t>
            </a:r>
            <a:r>
              <a:rPr lang="en-GB" sz="1100" dirty="0">
                <a:latin typeface="Trebuchet MS" panose="020B0703020202090204" pitchFamily="34" charset="0"/>
              </a:rPr>
              <a:t>restaurant types in London – they are both the </a:t>
            </a:r>
            <a:r>
              <a:rPr lang="en-GB" sz="1100" b="1" dirty="0">
                <a:latin typeface="Trebuchet MS" panose="020B0703020202090204" pitchFamily="34" charset="0"/>
              </a:rPr>
              <a:t>most numerous venues</a:t>
            </a:r>
            <a:r>
              <a:rPr lang="en-GB" sz="1100" dirty="0">
                <a:latin typeface="Trebuchet MS" panose="020B0703020202090204" pitchFamily="34" charset="0"/>
              </a:rPr>
              <a:t>, and the </a:t>
            </a:r>
            <a:r>
              <a:rPr lang="en-GB" sz="1100" b="1" dirty="0">
                <a:latin typeface="Trebuchet MS" panose="020B0703020202090204" pitchFamily="34" charset="0"/>
              </a:rPr>
              <a:t>preferred type for business meals</a:t>
            </a:r>
            <a:r>
              <a:rPr lang="en-GB" sz="1100" dirty="0">
                <a:latin typeface="Trebuchet MS" panose="020B0703020202090204" pitchFamily="34" charset="0"/>
              </a:rPr>
              <a:t>.  </a:t>
            </a:r>
          </a:p>
        </p:txBody>
      </p:sp>
      <p:sp>
        <p:nvSpPr>
          <p:cNvPr id="8" name="Google Shape;488;p43">
            <a:extLst>
              <a:ext uri="{FF2B5EF4-FFF2-40B4-BE49-F238E27FC236}">
                <a16:creationId xmlns:a16="http://schemas.microsoft.com/office/drawing/2014/main" id="{98AFF2D4-5533-0A45-B0C3-9380EFA781C1}"/>
              </a:ext>
            </a:extLst>
          </p:cNvPr>
          <p:cNvSpPr/>
          <p:nvPr/>
        </p:nvSpPr>
        <p:spPr>
          <a:xfrm rot="16200000">
            <a:off x="7099292" y="2911303"/>
            <a:ext cx="2373579" cy="894375"/>
          </a:xfrm>
          <a:prstGeom prst="rect">
            <a:avLst/>
          </a:prstGeom>
          <a:noFill/>
          <a:ln w="28575">
            <a:solidFill>
              <a:srgbClr val="EC803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92;p43">
            <a:extLst>
              <a:ext uri="{FF2B5EF4-FFF2-40B4-BE49-F238E27FC236}">
                <a16:creationId xmlns:a16="http://schemas.microsoft.com/office/drawing/2014/main" id="{F890BD9A-55E6-764D-9253-075171FB4084}"/>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321254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9" name="Espace réservé du contenu 4">
            <a:extLst>
              <a:ext uri="{FF2B5EF4-FFF2-40B4-BE49-F238E27FC236}">
                <a16:creationId xmlns:a16="http://schemas.microsoft.com/office/drawing/2014/main" id="{511FEE91-B873-D74F-9B95-E3F81FE0B8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6013" y="2031503"/>
            <a:ext cx="2810145" cy="2683790"/>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D2E72980-88AE-D84A-A90D-877F477CC160}"/>
              </a:ext>
            </a:extLst>
          </p:cNvPr>
          <p:cNvPicPr>
            <a:picLocks noChangeAspect="1"/>
          </p:cNvPicPr>
          <p:nvPr/>
        </p:nvPicPr>
        <p:blipFill>
          <a:blip r:embed="rId4"/>
          <a:stretch>
            <a:fillRect/>
          </a:stretch>
        </p:blipFill>
        <p:spPr>
          <a:xfrm>
            <a:off x="544286" y="1914942"/>
            <a:ext cx="4267200" cy="2857500"/>
          </a:xfrm>
          <a:prstGeom prst="rect">
            <a:avLst/>
          </a:prstGeom>
        </p:spPr>
      </p:pic>
      <p:sp>
        <p:nvSpPr>
          <p:cNvPr id="8" name="ZoneTexte 7">
            <a:extLst>
              <a:ext uri="{FF2B5EF4-FFF2-40B4-BE49-F238E27FC236}">
                <a16:creationId xmlns:a16="http://schemas.microsoft.com/office/drawing/2014/main" id="{56836048-2194-7A4F-B669-870A871C57FC}"/>
              </a:ext>
            </a:extLst>
          </p:cNvPr>
          <p:cNvSpPr txBox="1"/>
          <p:nvPr/>
        </p:nvSpPr>
        <p:spPr>
          <a:xfrm>
            <a:off x="681631" y="1465798"/>
            <a:ext cx="8076130" cy="430887"/>
          </a:xfrm>
          <a:prstGeom prst="rect">
            <a:avLst/>
          </a:prstGeom>
          <a:noFill/>
        </p:spPr>
        <p:txBody>
          <a:bodyPr wrap="square" rtlCol="0">
            <a:spAutoFit/>
          </a:bodyPr>
          <a:lstStyle/>
          <a:p>
            <a:pPr marL="171450" indent="-171450">
              <a:buFont typeface="Wingdings" pitchFamily="2" charset="2"/>
              <a:buChar char="Ø"/>
            </a:pPr>
            <a:r>
              <a:rPr lang="en-GB" sz="1100" dirty="0">
                <a:latin typeface="Trebuchet MS" panose="020B0703020202090204" pitchFamily="34" charset="0"/>
              </a:rPr>
              <a:t>We also found out that clients particularly value </a:t>
            </a:r>
            <a:r>
              <a:rPr lang="en-GB" sz="1100" b="1" dirty="0">
                <a:latin typeface="Trebuchet MS" panose="020B0703020202090204" pitchFamily="34" charset="0"/>
              </a:rPr>
              <a:t>locally-sourced food </a:t>
            </a:r>
            <a:r>
              <a:rPr lang="en-GB" sz="1100" dirty="0">
                <a:latin typeface="Trebuchet MS" panose="020B0703020202090204" pitchFamily="34" charset="0"/>
              </a:rPr>
              <a:t>(the first figure even suggests that 42% of them are ready to pay more for British food), and that </a:t>
            </a:r>
            <a:r>
              <a:rPr lang="en-GB" sz="1100" b="1" dirty="0">
                <a:latin typeface="Trebuchet MS" panose="020B0703020202090204" pitchFamily="34" charset="0"/>
              </a:rPr>
              <a:t>waiting time </a:t>
            </a:r>
            <a:r>
              <a:rPr lang="en-GB" sz="1100" dirty="0">
                <a:latin typeface="Trebuchet MS" panose="020B0703020202090204" pitchFamily="34" charset="0"/>
              </a:rPr>
              <a:t>was the </a:t>
            </a:r>
            <a:r>
              <a:rPr lang="en-GB" sz="1100" b="1" dirty="0">
                <a:latin typeface="Trebuchet MS" panose="020B0703020202090204" pitchFamily="34" charset="0"/>
              </a:rPr>
              <a:t>main</a:t>
            </a:r>
            <a:r>
              <a:rPr lang="en-GB" sz="1100" dirty="0">
                <a:latin typeface="Trebuchet MS" panose="020B0703020202090204" pitchFamily="34" charset="0"/>
              </a:rPr>
              <a:t> </a:t>
            </a:r>
            <a:r>
              <a:rPr lang="en-GB" sz="1100" b="1" dirty="0">
                <a:latin typeface="Trebuchet MS" panose="020B0703020202090204" pitchFamily="34" charset="0"/>
              </a:rPr>
              <a:t>pain point </a:t>
            </a:r>
            <a:r>
              <a:rPr lang="en-GB" sz="1100" dirty="0">
                <a:latin typeface="Trebuchet MS" panose="020B0703020202090204" pitchFamily="34" charset="0"/>
              </a:rPr>
              <a:t>in London restaurants.</a:t>
            </a:r>
          </a:p>
        </p:txBody>
      </p:sp>
      <p:sp>
        <p:nvSpPr>
          <p:cNvPr id="11" name="ZoneTexte 10">
            <a:extLst>
              <a:ext uri="{FF2B5EF4-FFF2-40B4-BE49-F238E27FC236}">
                <a16:creationId xmlns:a16="http://schemas.microsoft.com/office/drawing/2014/main" id="{C62701B0-050F-634F-8AC1-C6B719E34822}"/>
              </a:ext>
            </a:extLst>
          </p:cNvPr>
          <p:cNvSpPr txBox="1"/>
          <p:nvPr/>
        </p:nvSpPr>
        <p:spPr>
          <a:xfrm>
            <a:off x="5416599" y="4773187"/>
            <a:ext cx="3250605" cy="215444"/>
          </a:xfrm>
          <a:prstGeom prst="rect">
            <a:avLst/>
          </a:prstGeom>
          <a:noFill/>
        </p:spPr>
        <p:txBody>
          <a:bodyPr wrap="square" rtlCol="0">
            <a:spAutoFit/>
          </a:bodyPr>
          <a:lstStyle/>
          <a:p>
            <a:pPr algn="ctr"/>
            <a:r>
              <a:rPr lang="en-GB" sz="800" b="1" dirty="0"/>
              <a:t>London client preferences, </a:t>
            </a:r>
            <a:r>
              <a:rPr lang="en-GB" sz="800" b="1" dirty="0" err="1"/>
              <a:t>infography</a:t>
            </a:r>
            <a:r>
              <a:rPr lang="en-GB" sz="800" b="1" dirty="0"/>
              <a:t> </a:t>
            </a:r>
            <a:r>
              <a:rPr lang="en-GB" sz="800" dirty="0"/>
              <a:t>(</a:t>
            </a:r>
            <a:r>
              <a:rPr lang="en-GB" sz="800" i="1" dirty="0" err="1"/>
              <a:t>TimeOut</a:t>
            </a:r>
            <a:r>
              <a:rPr lang="en-GB" sz="800" dirty="0"/>
              <a:t>, 2017) </a:t>
            </a:r>
          </a:p>
        </p:txBody>
      </p:sp>
      <p:sp>
        <p:nvSpPr>
          <p:cNvPr id="12" name="Google Shape;488;p43">
            <a:extLst>
              <a:ext uri="{FF2B5EF4-FFF2-40B4-BE49-F238E27FC236}">
                <a16:creationId xmlns:a16="http://schemas.microsoft.com/office/drawing/2014/main" id="{5ECDC03B-6D7D-7A45-AB02-7D6EDD9D8A8D}"/>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32">
            <a:extLst>
              <a:ext uri="{FF2B5EF4-FFF2-40B4-BE49-F238E27FC236}">
                <a16:creationId xmlns:a16="http://schemas.microsoft.com/office/drawing/2014/main" id="{F7540DB2-F72E-9446-A56D-7B2B5CEA7342}"/>
              </a:ext>
            </a:extLst>
          </p:cNvPr>
          <p:cNvSpPr txBox="1">
            <a:spLocks noGrp="1"/>
          </p:cNvSpPr>
          <p:nvPr>
            <p:ph type="ctrTitle"/>
          </p:nvPr>
        </p:nvSpPr>
        <p:spPr>
          <a:xfrm>
            <a:off x="728163" y="302324"/>
            <a:ext cx="7983423" cy="946200"/>
          </a:xfrm>
          <a:prstGeom prst="rect">
            <a:avLst/>
          </a:prstGeom>
        </p:spPr>
        <p:txBody>
          <a:bodyPr spcFirstLastPara="1" wrap="square" lIns="91425" tIns="91425" rIns="91425" bIns="91425" anchor="t" anchorCtr="0">
            <a:noAutofit/>
          </a:bodyPr>
          <a:lstStyle/>
          <a:p>
            <a:pPr>
              <a:lnSpc>
                <a:spcPct val="80000"/>
              </a:lnSpc>
            </a:pPr>
            <a:r>
              <a:rPr lang="en-GB" dirty="0"/>
              <a:t>MARKET TRENDS – Clients value primarily local food and efficient service</a:t>
            </a:r>
          </a:p>
        </p:txBody>
      </p:sp>
      <p:cxnSp>
        <p:nvCxnSpPr>
          <p:cNvPr id="14" name="Google Shape;492;p43">
            <a:extLst>
              <a:ext uri="{FF2B5EF4-FFF2-40B4-BE49-F238E27FC236}">
                <a16:creationId xmlns:a16="http://schemas.microsoft.com/office/drawing/2014/main" id="{85CB5AE4-B213-DD40-BB52-DDA94E8AD4CA}"/>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sp>
        <p:nvSpPr>
          <p:cNvPr id="15" name="ZoneTexte 14">
            <a:extLst>
              <a:ext uri="{FF2B5EF4-FFF2-40B4-BE49-F238E27FC236}">
                <a16:creationId xmlns:a16="http://schemas.microsoft.com/office/drawing/2014/main" id="{B4402435-AB5C-314E-8B2C-402CF915E364}"/>
              </a:ext>
            </a:extLst>
          </p:cNvPr>
          <p:cNvSpPr txBox="1"/>
          <p:nvPr/>
        </p:nvSpPr>
        <p:spPr>
          <a:xfrm>
            <a:off x="1257301" y="4772442"/>
            <a:ext cx="3250605" cy="215444"/>
          </a:xfrm>
          <a:prstGeom prst="rect">
            <a:avLst/>
          </a:prstGeom>
          <a:noFill/>
        </p:spPr>
        <p:txBody>
          <a:bodyPr wrap="square" rtlCol="0">
            <a:spAutoFit/>
          </a:bodyPr>
          <a:lstStyle/>
          <a:p>
            <a:pPr algn="ctr"/>
            <a:r>
              <a:rPr lang="en-GB" sz="800" b="1" dirty="0"/>
              <a:t>Customer attraction for local food </a:t>
            </a:r>
            <a:r>
              <a:rPr lang="en-GB" sz="800" dirty="0"/>
              <a:t>(</a:t>
            </a:r>
            <a:r>
              <a:rPr lang="en-GB" sz="800" i="1" dirty="0" err="1"/>
              <a:t>inew.co.uk</a:t>
            </a:r>
            <a:r>
              <a:rPr lang="en-GB" sz="800" dirty="0"/>
              <a:t>, 2019) </a:t>
            </a:r>
          </a:p>
        </p:txBody>
      </p:sp>
    </p:spTree>
    <p:extLst>
      <p:ext uri="{BB962C8B-B14F-4D97-AF65-F5344CB8AC3E}">
        <p14:creationId xmlns:p14="http://schemas.microsoft.com/office/powerpoint/2010/main" val="42269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6" name="Image 5" descr="Une image contenant objet, horloge&#10;&#10;Description générée automatiquement">
            <a:extLst>
              <a:ext uri="{FF2B5EF4-FFF2-40B4-BE49-F238E27FC236}">
                <a16:creationId xmlns:a16="http://schemas.microsoft.com/office/drawing/2014/main" id="{A754F9C6-8C9E-2C45-A06A-B85C413E70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6063" y="2219762"/>
            <a:ext cx="1464673" cy="612000"/>
          </a:xfrm>
          <a:prstGeom prst="rect">
            <a:avLst/>
          </a:prstGeom>
        </p:spPr>
      </p:pic>
      <p:pic>
        <p:nvPicPr>
          <p:cNvPr id="7" name="Image 6">
            <a:extLst>
              <a:ext uri="{FF2B5EF4-FFF2-40B4-BE49-F238E27FC236}">
                <a16:creationId xmlns:a16="http://schemas.microsoft.com/office/drawing/2014/main" id="{005F8A26-6569-3540-9733-09252CBC0A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024" y="2217069"/>
            <a:ext cx="1515877" cy="612000"/>
          </a:xfrm>
          <a:prstGeom prst="rect">
            <a:avLst/>
          </a:prstGeom>
          <a:solidFill>
            <a:srgbClr val="FF0000"/>
          </a:solidFill>
          <a:ln>
            <a:solidFill>
              <a:srgbClr val="FF0000"/>
            </a:solidFill>
          </a:ln>
        </p:spPr>
      </p:pic>
      <p:pic>
        <p:nvPicPr>
          <p:cNvPr id="8" name="Image 7" descr="Une image contenant dessin, signe&#10;&#10;Description générée automatiquement">
            <a:extLst>
              <a:ext uri="{FF2B5EF4-FFF2-40B4-BE49-F238E27FC236}">
                <a16:creationId xmlns:a16="http://schemas.microsoft.com/office/drawing/2014/main" id="{E7469051-A18B-BA4A-A1CB-0283EA7320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8610" y="3697281"/>
            <a:ext cx="1623632" cy="640432"/>
          </a:xfrm>
          <a:prstGeom prst="rect">
            <a:avLst/>
          </a:prstGeom>
        </p:spPr>
      </p:pic>
      <p:sp>
        <p:nvSpPr>
          <p:cNvPr id="11" name="Google Shape;488;p43">
            <a:extLst>
              <a:ext uri="{FF2B5EF4-FFF2-40B4-BE49-F238E27FC236}">
                <a16:creationId xmlns:a16="http://schemas.microsoft.com/office/drawing/2014/main" id="{37AD385A-8DA5-D941-815A-E8FACFBF4E22}"/>
              </a:ext>
            </a:extLst>
          </p:cNvPr>
          <p:cNvSpPr>
            <a:spLocks noChangeAspect="1"/>
          </p:cNvSpPr>
          <p:nvPr/>
        </p:nvSpPr>
        <p:spPr>
          <a:xfrm>
            <a:off x="728163" y="337406"/>
            <a:ext cx="661788" cy="30258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2" name="Google Shape;219;p32">
            <a:extLst>
              <a:ext uri="{FF2B5EF4-FFF2-40B4-BE49-F238E27FC236}">
                <a16:creationId xmlns:a16="http://schemas.microsoft.com/office/drawing/2014/main" id="{4CD0F571-4BAF-3747-86CC-844DE6557701}"/>
              </a:ext>
            </a:extLst>
          </p:cNvPr>
          <p:cNvSpPr txBox="1">
            <a:spLocks noGrp="1"/>
          </p:cNvSpPr>
          <p:nvPr>
            <p:ph type="ctrTitle"/>
          </p:nvPr>
        </p:nvSpPr>
        <p:spPr>
          <a:xfrm>
            <a:off x="728163" y="311033"/>
            <a:ext cx="7983423" cy="946200"/>
          </a:xfrm>
          <a:prstGeom prst="rect">
            <a:avLst/>
          </a:prstGeom>
        </p:spPr>
        <p:txBody>
          <a:bodyPr spcFirstLastPara="1" wrap="square" lIns="91425" tIns="91425" rIns="91425" bIns="91425" anchor="t" anchorCtr="0">
            <a:noAutofit/>
          </a:bodyPr>
          <a:lstStyle/>
          <a:p>
            <a:pPr>
              <a:lnSpc>
                <a:spcPct val="80000"/>
              </a:lnSpc>
            </a:pPr>
            <a:r>
              <a:rPr lang="en-US"/>
              <a:t>COMPETITION – Main competitors in Canary Wharf have a strong brand identity</a:t>
            </a:r>
          </a:p>
        </p:txBody>
      </p:sp>
      <p:cxnSp>
        <p:nvCxnSpPr>
          <p:cNvPr id="13" name="Google Shape;492;p43">
            <a:extLst>
              <a:ext uri="{FF2B5EF4-FFF2-40B4-BE49-F238E27FC236}">
                <a16:creationId xmlns:a16="http://schemas.microsoft.com/office/drawing/2014/main" id="{9E0E3671-3095-EC43-AC1A-0589D54F18BC}"/>
              </a:ext>
            </a:extLst>
          </p:cNvPr>
          <p:cNvCxnSpPr>
            <a:cxnSpLocks/>
          </p:cNvCxnSpPr>
          <p:nvPr/>
        </p:nvCxnSpPr>
        <p:spPr>
          <a:xfrm flipH="1">
            <a:off x="808264" y="267018"/>
            <a:ext cx="473529" cy="1"/>
          </a:xfrm>
          <a:prstGeom prst="straightConnector1">
            <a:avLst/>
          </a:prstGeom>
          <a:noFill/>
          <a:ln w="19050" cap="flat" cmpd="sng">
            <a:solidFill>
              <a:srgbClr val="2F2F2F"/>
            </a:solidFill>
            <a:prstDash val="solid"/>
            <a:round/>
            <a:headEnd type="none" w="med" len="med"/>
            <a:tailEnd type="none" w="med" len="med"/>
          </a:ln>
        </p:spPr>
      </p:cxnSp>
      <p:sp>
        <p:nvSpPr>
          <p:cNvPr id="15" name="ZoneTexte 14">
            <a:extLst>
              <a:ext uri="{FF2B5EF4-FFF2-40B4-BE49-F238E27FC236}">
                <a16:creationId xmlns:a16="http://schemas.microsoft.com/office/drawing/2014/main" id="{2486A1D6-7C6E-4F4D-9EE0-1B86CD8BBDF0}"/>
              </a:ext>
            </a:extLst>
          </p:cNvPr>
          <p:cNvSpPr txBox="1"/>
          <p:nvPr/>
        </p:nvSpPr>
        <p:spPr>
          <a:xfrm>
            <a:off x="580963" y="1465798"/>
            <a:ext cx="3890369" cy="430887"/>
          </a:xfrm>
          <a:prstGeom prst="rect">
            <a:avLst/>
          </a:prstGeom>
          <a:noFill/>
        </p:spPr>
        <p:txBody>
          <a:bodyPr wrap="square" rtlCol="0">
            <a:spAutoFit/>
          </a:bodyPr>
          <a:lstStyle/>
          <a:p>
            <a:pPr marL="171450" indent="-171450">
              <a:buFont typeface="Wingdings" pitchFamily="2" charset="2"/>
              <a:buChar char="Ø"/>
            </a:pPr>
            <a:r>
              <a:rPr lang="en-US" sz="1100">
                <a:latin typeface="Trebuchet MS" panose="020B0703020202090204" pitchFamily="34" charset="0"/>
              </a:rPr>
              <a:t>The restaurant market in </a:t>
            </a:r>
            <a:r>
              <a:rPr lang="en-US" sz="1100" b="1">
                <a:latin typeface="Trebuchet MS" panose="020B0703020202090204" pitchFamily="34" charset="0"/>
              </a:rPr>
              <a:t>Canary Wharf </a:t>
            </a:r>
            <a:r>
              <a:rPr lang="en-US" sz="1100">
                <a:latin typeface="Trebuchet MS" panose="020B0703020202090204" pitchFamily="34" charset="0"/>
              </a:rPr>
              <a:t>has </a:t>
            </a:r>
            <a:r>
              <a:rPr lang="en-US" sz="1100" b="1">
                <a:latin typeface="Trebuchet MS" panose="020B0703020202090204" pitchFamily="34" charset="0"/>
              </a:rPr>
              <a:t>specific features </a:t>
            </a:r>
            <a:r>
              <a:rPr lang="en-US" sz="1100">
                <a:latin typeface="Trebuchet MS" panose="020B0703020202090204" pitchFamily="34" charset="0"/>
              </a:rPr>
              <a:t>related to its location:</a:t>
            </a:r>
          </a:p>
        </p:txBody>
      </p:sp>
      <p:sp>
        <p:nvSpPr>
          <p:cNvPr id="16" name="ZoneTexte 15">
            <a:extLst>
              <a:ext uri="{FF2B5EF4-FFF2-40B4-BE49-F238E27FC236}">
                <a16:creationId xmlns:a16="http://schemas.microsoft.com/office/drawing/2014/main" id="{8C2FD150-97B5-2C4E-B5D4-B02770BE47EB}"/>
              </a:ext>
            </a:extLst>
          </p:cNvPr>
          <p:cNvSpPr txBox="1"/>
          <p:nvPr/>
        </p:nvSpPr>
        <p:spPr>
          <a:xfrm>
            <a:off x="4814683" y="1444009"/>
            <a:ext cx="4037955" cy="430887"/>
          </a:xfrm>
          <a:prstGeom prst="rect">
            <a:avLst/>
          </a:prstGeom>
          <a:noFill/>
        </p:spPr>
        <p:txBody>
          <a:bodyPr wrap="square" rtlCol="0">
            <a:spAutoFit/>
          </a:bodyPr>
          <a:lstStyle/>
          <a:p>
            <a:pPr marL="171450" indent="-171450">
              <a:buFont typeface="Wingdings" pitchFamily="2" charset="2"/>
              <a:buChar char="Ø"/>
            </a:pPr>
            <a:r>
              <a:rPr lang="en-US" sz="1100">
                <a:latin typeface="Trebuchet MS" panose="020B0703020202090204" pitchFamily="34" charset="0"/>
              </a:rPr>
              <a:t>We identified 2 restaurants as Bokan’s main competitors in the area. They both have a very strong brand identity:</a:t>
            </a:r>
          </a:p>
        </p:txBody>
      </p:sp>
      <p:cxnSp>
        <p:nvCxnSpPr>
          <p:cNvPr id="17" name="Google Shape;492;p43">
            <a:extLst>
              <a:ext uri="{FF2B5EF4-FFF2-40B4-BE49-F238E27FC236}">
                <a16:creationId xmlns:a16="http://schemas.microsoft.com/office/drawing/2014/main" id="{515C0774-440C-2340-90B9-B92FEB7E2F35}"/>
              </a:ext>
            </a:extLst>
          </p:cNvPr>
          <p:cNvCxnSpPr>
            <a:cxnSpLocks/>
          </p:cNvCxnSpPr>
          <p:nvPr/>
        </p:nvCxnSpPr>
        <p:spPr>
          <a:xfrm flipH="1" flipV="1">
            <a:off x="4545260" y="1512455"/>
            <a:ext cx="1" cy="302588"/>
          </a:xfrm>
          <a:prstGeom prst="straightConnector1">
            <a:avLst/>
          </a:prstGeom>
          <a:noFill/>
          <a:ln w="19050" cap="flat" cmpd="sng">
            <a:solidFill>
              <a:srgbClr val="2F2F2F"/>
            </a:solidFill>
            <a:prstDash val="solid"/>
            <a:round/>
            <a:headEnd type="none" w="med" len="med"/>
            <a:tailEnd type="none" w="med" len="med"/>
          </a:ln>
        </p:spPr>
      </p:cxnSp>
      <p:sp>
        <p:nvSpPr>
          <p:cNvPr id="18" name="Rectangle 17">
            <a:extLst>
              <a:ext uri="{FF2B5EF4-FFF2-40B4-BE49-F238E27FC236}">
                <a16:creationId xmlns:a16="http://schemas.microsoft.com/office/drawing/2014/main" id="{CEC3244B-50C6-C44E-BC5E-D03A4EEE995B}"/>
              </a:ext>
            </a:extLst>
          </p:cNvPr>
          <p:cNvSpPr/>
          <p:nvPr/>
        </p:nvSpPr>
        <p:spPr>
          <a:xfrm>
            <a:off x="4986583" y="2967608"/>
            <a:ext cx="1623632" cy="400110"/>
          </a:xfrm>
          <a:prstGeom prst="rect">
            <a:avLst/>
          </a:prstGeom>
        </p:spPr>
        <p:txBody>
          <a:bodyPr wrap="square">
            <a:spAutoFit/>
          </a:bodyPr>
          <a:lstStyle/>
          <a:p>
            <a:pPr lvl="0" algn="ctr"/>
            <a:r>
              <a:rPr lang="en-US" sz="1000" i="1">
                <a:solidFill>
                  <a:schemeClr val="bg1"/>
                </a:solidFill>
                <a:latin typeface="Trebuchet MS" panose="020B0703020202090204" pitchFamily="34" charset="0"/>
              </a:rPr>
              <a:t>Japanese-style dishes in a modern setting</a:t>
            </a:r>
            <a:endParaRPr lang="en-US" sz="1000" i="1">
              <a:latin typeface="Trebuchet MS" panose="020B0703020202090204" pitchFamily="34" charset="0"/>
            </a:endParaRPr>
          </a:p>
        </p:txBody>
      </p:sp>
      <p:sp>
        <p:nvSpPr>
          <p:cNvPr id="19" name="Rectangle 18">
            <a:extLst>
              <a:ext uri="{FF2B5EF4-FFF2-40B4-BE49-F238E27FC236}">
                <a16:creationId xmlns:a16="http://schemas.microsoft.com/office/drawing/2014/main" id="{6B367944-5190-DB44-8BAE-E7C9C2C6AA87}"/>
              </a:ext>
            </a:extLst>
          </p:cNvPr>
          <p:cNvSpPr/>
          <p:nvPr/>
        </p:nvSpPr>
        <p:spPr>
          <a:xfrm>
            <a:off x="6849988" y="2967608"/>
            <a:ext cx="1763487" cy="400110"/>
          </a:xfrm>
          <a:prstGeom prst="rect">
            <a:avLst/>
          </a:prstGeom>
        </p:spPr>
        <p:txBody>
          <a:bodyPr wrap="square">
            <a:spAutoFit/>
          </a:bodyPr>
          <a:lstStyle/>
          <a:p>
            <a:pPr algn="ctr"/>
            <a:r>
              <a:rPr lang="en-US" sz="1000" i="1">
                <a:solidFill>
                  <a:schemeClr val="bg1"/>
                </a:solidFill>
                <a:latin typeface="Trebuchet MS" panose="020B0703020202090204" pitchFamily="34" charset="0"/>
              </a:rPr>
              <a:t>Argentinian cuisine with premium beef and wine</a:t>
            </a:r>
          </a:p>
        </p:txBody>
      </p:sp>
      <p:grpSp>
        <p:nvGrpSpPr>
          <p:cNvPr id="35" name="Groupe 34">
            <a:extLst>
              <a:ext uri="{FF2B5EF4-FFF2-40B4-BE49-F238E27FC236}">
                <a16:creationId xmlns:a16="http://schemas.microsoft.com/office/drawing/2014/main" id="{CC31A13D-827F-FC4E-A999-D5B41C683A9C}"/>
              </a:ext>
            </a:extLst>
          </p:cNvPr>
          <p:cNvGrpSpPr/>
          <p:nvPr/>
        </p:nvGrpSpPr>
        <p:grpSpPr>
          <a:xfrm>
            <a:off x="650664" y="2798424"/>
            <a:ext cx="545737" cy="545737"/>
            <a:chOff x="2723424" y="4466688"/>
            <a:chExt cx="545737" cy="545737"/>
          </a:xfrm>
        </p:grpSpPr>
        <p:sp>
          <p:nvSpPr>
            <p:cNvPr id="22" name="Ellipse 21">
              <a:extLst>
                <a:ext uri="{FF2B5EF4-FFF2-40B4-BE49-F238E27FC236}">
                  <a16:creationId xmlns:a16="http://schemas.microsoft.com/office/drawing/2014/main" id="{2B76AA8E-3F19-7348-99A3-D1A971F098DB}"/>
                </a:ext>
              </a:extLst>
            </p:cNvPr>
            <p:cNvSpPr/>
            <p:nvPr/>
          </p:nvSpPr>
          <p:spPr>
            <a:xfrm>
              <a:off x="2723424" y="4466688"/>
              <a:ext cx="545737" cy="54573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3" name="Rectangle 22" descr="Waiter">
              <a:extLst>
                <a:ext uri="{FF2B5EF4-FFF2-40B4-BE49-F238E27FC236}">
                  <a16:creationId xmlns:a16="http://schemas.microsoft.com/office/drawing/2014/main" id="{1BAD410D-CD44-BC47-9341-50AB76DEC3A9}"/>
                </a:ext>
              </a:extLst>
            </p:cNvPr>
            <p:cNvSpPr/>
            <p:nvPr/>
          </p:nvSpPr>
          <p:spPr>
            <a:xfrm>
              <a:off x="2846193" y="4564962"/>
              <a:ext cx="316527" cy="316527"/>
            </a:xfrm>
            <a:prstGeom prst="rect">
              <a:avLst/>
            </a:prstGeom>
            <a: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34" name="Groupe 33">
            <a:extLst>
              <a:ext uri="{FF2B5EF4-FFF2-40B4-BE49-F238E27FC236}">
                <a16:creationId xmlns:a16="http://schemas.microsoft.com/office/drawing/2014/main" id="{7333AA85-72AD-584F-BD6F-7D378F1B2655}"/>
              </a:ext>
            </a:extLst>
          </p:cNvPr>
          <p:cNvGrpSpPr/>
          <p:nvPr/>
        </p:nvGrpSpPr>
        <p:grpSpPr>
          <a:xfrm>
            <a:off x="650664" y="4273086"/>
            <a:ext cx="545737" cy="545737"/>
            <a:chOff x="4299131" y="2298881"/>
            <a:chExt cx="545737" cy="545737"/>
          </a:xfrm>
        </p:grpSpPr>
        <p:sp>
          <p:nvSpPr>
            <p:cNvPr id="24" name="Ellipse 23">
              <a:extLst>
                <a:ext uri="{FF2B5EF4-FFF2-40B4-BE49-F238E27FC236}">
                  <a16:creationId xmlns:a16="http://schemas.microsoft.com/office/drawing/2014/main" id="{A02B2844-9348-0549-98FE-98E07F2F64D6}"/>
                </a:ext>
              </a:extLst>
            </p:cNvPr>
            <p:cNvSpPr/>
            <p:nvPr/>
          </p:nvSpPr>
          <p:spPr>
            <a:xfrm>
              <a:off x="4299131" y="2298881"/>
              <a:ext cx="545737" cy="54573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5" name="Rectangle 24" descr="Fishing">
              <a:extLst>
                <a:ext uri="{FF2B5EF4-FFF2-40B4-BE49-F238E27FC236}">
                  <a16:creationId xmlns:a16="http://schemas.microsoft.com/office/drawing/2014/main" id="{21196D50-3E71-0246-BF82-22134D76955E}"/>
                </a:ext>
              </a:extLst>
            </p:cNvPr>
            <p:cNvSpPr/>
            <p:nvPr/>
          </p:nvSpPr>
          <p:spPr>
            <a:xfrm>
              <a:off x="4413733" y="2413483"/>
              <a:ext cx="316527" cy="316527"/>
            </a:xfrm>
            <a:prstGeom prst="rect">
              <a:avLst/>
            </a:prstGeom>
            <a: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33" name="Groupe 32">
            <a:extLst>
              <a:ext uri="{FF2B5EF4-FFF2-40B4-BE49-F238E27FC236}">
                <a16:creationId xmlns:a16="http://schemas.microsoft.com/office/drawing/2014/main" id="{B5B41536-2880-344C-A19C-D61644F90275}"/>
              </a:ext>
            </a:extLst>
          </p:cNvPr>
          <p:cNvGrpSpPr/>
          <p:nvPr/>
        </p:nvGrpSpPr>
        <p:grpSpPr>
          <a:xfrm>
            <a:off x="650664" y="2056169"/>
            <a:ext cx="545737" cy="545737"/>
            <a:chOff x="3306264" y="2140614"/>
            <a:chExt cx="545737" cy="545737"/>
          </a:xfrm>
        </p:grpSpPr>
        <p:sp>
          <p:nvSpPr>
            <p:cNvPr id="26" name="Ellipse 25">
              <a:extLst>
                <a:ext uri="{FF2B5EF4-FFF2-40B4-BE49-F238E27FC236}">
                  <a16:creationId xmlns:a16="http://schemas.microsoft.com/office/drawing/2014/main" id="{F865EA37-EB25-D844-AC9F-76F800A93C41}"/>
                </a:ext>
              </a:extLst>
            </p:cNvPr>
            <p:cNvSpPr/>
            <p:nvPr/>
          </p:nvSpPr>
          <p:spPr>
            <a:xfrm>
              <a:off x="3306264" y="2140614"/>
              <a:ext cx="545737" cy="54573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7" name="Rectangle 26" descr="Fork and knife">
              <a:extLst>
                <a:ext uri="{FF2B5EF4-FFF2-40B4-BE49-F238E27FC236}">
                  <a16:creationId xmlns:a16="http://schemas.microsoft.com/office/drawing/2014/main" id="{AD7E234B-4F60-EE49-9C70-B824C20DEC0A}"/>
                </a:ext>
              </a:extLst>
            </p:cNvPr>
            <p:cNvSpPr/>
            <p:nvPr/>
          </p:nvSpPr>
          <p:spPr>
            <a:xfrm>
              <a:off x="3420869" y="2255219"/>
              <a:ext cx="316527" cy="316527"/>
            </a:xfrm>
            <a:prstGeom prst="rect">
              <a:avLst/>
            </a:prstGeom>
            <a: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32" name="Groupe 31">
            <a:extLst>
              <a:ext uri="{FF2B5EF4-FFF2-40B4-BE49-F238E27FC236}">
                <a16:creationId xmlns:a16="http://schemas.microsoft.com/office/drawing/2014/main" id="{2802CBB5-12B1-3E4F-B6A1-DA5C008ABE9E}"/>
              </a:ext>
            </a:extLst>
          </p:cNvPr>
          <p:cNvGrpSpPr/>
          <p:nvPr/>
        </p:nvGrpSpPr>
        <p:grpSpPr>
          <a:xfrm>
            <a:off x="650664" y="3535755"/>
            <a:ext cx="545737" cy="545737"/>
            <a:chOff x="129136" y="1823207"/>
            <a:chExt cx="545737" cy="545737"/>
          </a:xfrm>
        </p:grpSpPr>
        <p:sp>
          <p:nvSpPr>
            <p:cNvPr id="28" name="Ellipse 27">
              <a:extLst>
                <a:ext uri="{FF2B5EF4-FFF2-40B4-BE49-F238E27FC236}">
                  <a16:creationId xmlns:a16="http://schemas.microsoft.com/office/drawing/2014/main" id="{16E3AD7A-5FFB-3146-BFD5-4C6925C51416}"/>
                </a:ext>
              </a:extLst>
            </p:cNvPr>
            <p:cNvSpPr/>
            <p:nvPr/>
          </p:nvSpPr>
          <p:spPr>
            <a:xfrm>
              <a:off x="129136" y="1823207"/>
              <a:ext cx="545737" cy="54573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9" name="Rectangle 28" descr="Grapes">
              <a:extLst>
                <a:ext uri="{FF2B5EF4-FFF2-40B4-BE49-F238E27FC236}">
                  <a16:creationId xmlns:a16="http://schemas.microsoft.com/office/drawing/2014/main" id="{9E00ED6D-56A0-6144-A4BC-8EC4BEFFA943}"/>
                </a:ext>
              </a:extLst>
            </p:cNvPr>
            <p:cNvSpPr/>
            <p:nvPr/>
          </p:nvSpPr>
          <p:spPr>
            <a:xfrm>
              <a:off x="243741" y="1937812"/>
              <a:ext cx="316527" cy="316527"/>
            </a:xfrm>
            <a:prstGeom prst="rect">
              <a:avLst/>
            </a:prstGeom>
            <a: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0" name="Rectangle 19">
            <a:extLst>
              <a:ext uri="{FF2B5EF4-FFF2-40B4-BE49-F238E27FC236}">
                <a16:creationId xmlns:a16="http://schemas.microsoft.com/office/drawing/2014/main" id="{5E422B23-4B29-1346-9216-33A80A1243FC}"/>
              </a:ext>
            </a:extLst>
          </p:cNvPr>
          <p:cNvSpPr/>
          <p:nvPr/>
        </p:nvSpPr>
        <p:spPr>
          <a:xfrm>
            <a:off x="1325143" y="2139577"/>
            <a:ext cx="2754935" cy="400110"/>
          </a:xfrm>
          <a:prstGeom prst="rect">
            <a:avLst/>
          </a:prstGeom>
        </p:spPr>
        <p:txBody>
          <a:bodyPr wrap="square">
            <a:spAutoFit/>
          </a:bodyPr>
          <a:lstStyle/>
          <a:p>
            <a:pPr lvl="0"/>
            <a:r>
              <a:rPr lang="en-US" sz="1000" i="1" dirty="0">
                <a:solidFill>
                  <a:schemeClr val="bg1"/>
                </a:solidFill>
                <a:latin typeface="Trebuchet MS" panose="020B0703020202090204" pitchFamily="34" charset="0"/>
              </a:rPr>
              <a:t>Restaurants focused on corporate dining, bars focused on afterwork drinks</a:t>
            </a:r>
          </a:p>
        </p:txBody>
      </p:sp>
      <p:sp>
        <p:nvSpPr>
          <p:cNvPr id="21" name="Rectangle 20">
            <a:extLst>
              <a:ext uri="{FF2B5EF4-FFF2-40B4-BE49-F238E27FC236}">
                <a16:creationId xmlns:a16="http://schemas.microsoft.com/office/drawing/2014/main" id="{E6F9B6B6-DDF1-1547-AEA5-02430E15B174}"/>
              </a:ext>
            </a:extLst>
          </p:cNvPr>
          <p:cNvSpPr/>
          <p:nvPr/>
        </p:nvSpPr>
        <p:spPr>
          <a:xfrm>
            <a:off x="1354104" y="2880782"/>
            <a:ext cx="3169866" cy="400110"/>
          </a:xfrm>
          <a:prstGeom prst="rect">
            <a:avLst/>
          </a:prstGeom>
        </p:spPr>
        <p:txBody>
          <a:bodyPr wrap="square">
            <a:spAutoFit/>
          </a:bodyPr>
          <a:lstStyle/>
          <a:p>
            <a:pPr lvl="0"/>
            <a:r>
              <a:rPr lang="en-US" sz="1000" i="1">
                <a:solidFill>
                  <a:schemeClr val="bg1"/>
                </a:solidFill>
                <a:latin typeface="Trebuchet MS" panose="020B0703020202090204" pitchFamily="34" charset="0"/>
              </a:rPr>
              <a:t>≈ 120,000 people working in Canary Wharf daily (2019), and thousands more coming as visitors</a:t>
            </a:r>
          </a:p>
        </p:txBody>
      </p:sp>
      <p:sp>
        <p:nvSpPr>
          <p:cNvPr id="30" name="Rectangle 29">
            <a:extLst>
              <a:ext uri="{FF2B5EF4-FFF2-40B4-BE49-F238E27FC236}">
                <a16:creationId xmlns:a16="http://schemas.microsoft.com/office/drawing/2014/main" id="{DEC03587-4BF2-CD4F-9B7C-0E0C164F6DCE}"/>
              </a:ext>
            </a:extLst>
          </p:cNvPr>
          <p:cNvSpPr/>
          <p:nvPr/>
        </p:nvSpPr>
        <p:spPr>
          <a:xfrm>
            <a:off x="1337326" y="3601059"/>
            <a:ext cx="2998416" cy="400110"/>
          </a:xfrm>
          <a:prstGeom prst="rect">
            <a:avLst/>
          </a:prstGeom>
        </p:spPr>
        <p:txBody>
          <a:bodyPr wrap="square">
            <a:spAutoFit/>
          </a:bodyPr>
          <a:lstStyle/>
          <a:p>
            <a:pPr lvl="0"/>
            <a:r>
              <a:rPr lang="en-US" sz="1000" i="1">
                <a:solidFill>
                  <a:schemeClr val="bg1"/>
                </a:solidFill>
                <a:latin typeface="Trebuchet MS" panose="020B0703020202090204" pitchFamily="34" charset="0"/>
              </a:rPr>
              <a:t>Strong competition, with main compeitors on the high-end segment being Roka and Gaucho</a:t>
            </a:r>
          </a:p>
        </p:txBody>
      </p:sp>
      <p:sp>
        <p:nvSpPr>
          <p:cNvPr id="31" name="Rectangle 30">
            <a:extLst>
              <a:ext uri="{FF2B5EF4-FFF2-40B4-BE49-F238E27FC236}">
                <a16:creationId xmlns:a16="http://schemas.microsoft.com/office/drawing/2014/main" id="{29778621-DFCE-BB4C-BB15-CA4E826A29C0}"/>
              </a:ext>
            </a:extLst>
          </p:cNvPr>
          <p:cNvSpPr/>
          <p:nvPr/>
        </p:nvSpPr>
        <p:spPr>
          <a:xfrm>
            <a:off x="1337345" y="4273086"/>
            <a:ext cx="3292311" cy="553998"/>
          </a:xfrm>
          <a:prstGeom prst="rect">
            <a:avLst/>
          </a:prstGeom>
        </p:spPr>
        <p:txBody>
          <a:bodyPr wrap="square">
            <a:spAutoFit/>
          </a:bodyPr>
          <a:lstStyle/>
          <a:p>
            <a:pPr lvl="0"/>
            <a:r>
              <a:rPr lang="en-US" sz="1000" i="1" dirty="0">
                <a:solidFill>
                  <a:schemeClr val="bg1"/>
                </a:solidFill>
                <a:latin typeface="Trebuchet MS" panose="020B0703020202090204" pitchFamily="34" charset="0"/>
              </a:rPr>
              <a:t>Local restaurants can source some of the finest catches at Billingsgate fish market, the UK’s largest inland fish market, right next to Canary Wharf</a:t>
            </a:r>
          </a:p>
        </p:txBody>
      </p:sp>
      <p:sp>
        <p:nvSpPr>
          <p:cNvPr id="36" name="ZoneTexte 35">
            <a:extLst>
              <a:ext uri="{FF2B5EF4-FFF2-40B4-BE49-F238E27FC236}">
                <a16:creationId xmlns:a16="http://schemas.microsoft.com/office/drawing/2014/main" id="{9450AD2E-35D6-6B47-9EC3-8F95710018A2}"/>
              </a:ext>
            </a:extLst>
          </p:cNvPr>
          <p:cNvSpPr txBox="1"/>
          <p:nvPr/>
        </p:nvSpPr>
        <p:spPr>
          <a:xfrm>
            <a:off x="5776342" y="4427538"/>
            <a:ext cx="1988045" cy="400110"/>
          </a:xfrm>
          <a:prstGeom prst="rect">
            <a:avLst/>
          </a:prstGeom>
        </p:spPr>
        <p:txBody>
          <a:bodyPr wrap="square">
            <a:spAutoFit/>
          </a:bodyPr>
          <a:lstStyle>
            <a:defPPr marR="0" lvl="0" algn="l" rtl="0">
              <a:lnSpc>
                <a:spcPct val="100000"/>
              </a:lnSpc>
              <a:spcBef>
                <a:spcPts val="0"/>
              </a:spcBef>
              <a:spcAft>
                <a:spcPts val="0"/>
              </a:spcAft>
            </a:defPPr>
            <a:lvl1pPr algn="ctr">
              <a:defRPr sz="1000">
                <a:solidFill>
                  <a:schemeClr val="bg1"/>
                </a:solidFill>
                <a:latin typeface="Trebuchet MS" panose="020B0703020202090204" pitchFamily="34" charset="0"/>
              </a:defRPr>
            </a:lvl1pPr>
          </a:lstStyle>
          <a:p>
            <a:r>
              <a:rPr lang="en-US" i="1"/>
              <a:t>Branded as “European cuisine”: less strong identity</a:t>
            </a:r>
          </a:p>
        </p:txBody>
      </p:sp>
    </p:spTree>
    <p:extLst>
      <p:ext uri="{BB962C8B-B14F-4D97-AF65-F5344CB8AC3E}">
        <p14:creationId xmlns:p14="http://schemas.microsoft.com/office/powerpoint/2010/main" val="1500936980"/>
      </p:ext>
    </p:extLst>
  </p:cSld>
  <p:clrMapOvr>
    <a:masterClrMapping/>
  </p:clrMapOvr>
</p:sld>
</file>

<file path=ppt/theme/theme1.xml><?xml version="1.0" encoding="utf-8"?>
<a:theme xmlns:a="http://schemas.openxmlformats.org/drawingml/2006/main" name="1_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10661</TotalTime>
  <Words>3576</Words>
  <Application>Microsoft Macintosh PowerPoint</Application>
  <PresentationFormat>Affichage à l'écran (16:9)</PresentationFormat>
  <Paragraphs>402</Paragraphs>
  <Slides>43</Slides>
  <Notes>39</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43</vt:i4>
      </vt:variant>
    </vt:vector>
  </HeadingPairs>
  <TitlesOfParts>
    <vt:vector size="56" baseType="lpstr">
      <vt:lpstr>Arial</vt:lpstr>
      <vt:lpstr>Calibri</vt:lpstr>
      <vt:lpstr>Cambria Math</vt:lpstr>
      <vt:lpstr>Fira Sans Extra Condensed Medium</vt:lpstr>
      <vt:lpstr>Poppins SemiBold</vt:lpstr>
      <vt:lpstr>Reem Kufi</vt:lpstr>
      <vt:lpstr>Roboto Condensed Light</vt:lpstr>
      <vt:lpstr>Rokkitt</vt:lpstr>
      <vt:lpstr>Rokkitt Regular</vt:lpstr>
      <vt:lpstr>Trebuchet MS</vt:lpstr>
      <vt:lpstr>Wingdings</vt:lpstr>
      <vt:lpstr>1_F&amp;B Meeting by Slidesgo</vt:lpstr>
      <vt:lpstr>2_F&amp;B Meeting by Slidesgo</vt:lpstr>
      <vt:lpstr>Bôkan Restaurant Rebranding Data Science Consulting Project – March 2020</vt:lpstr>
      <vt:lpstr>OUTLINING YOUR GOAL</vt:lpstr>
      <vt:lpstr>Présentation PowerPoint</vt:lpstr>
      <vt:lpstr>PROJECT TIMELINE</vt:lpstr>
      <vt:lpstr>OUR ADDED-VALUE : TECHNICAL ANALYSIS</vt:lpstr>
      <vt:lpstr>REGULAR BUSINESS  APPROACH</vt:lpstr>
      <vt:lpstr>MARKET TRENDS – Pub restaurants and English cuisine are the preferred choice for business meals</vt:lpstr>
      <vt:lpstr>MARKET TRENDS – Clients value primarily local food and efficient service</vt:lpstr>
      <vt:lpstr>COMPETITION – Main competitors in Canary Wharf have a strong brand identity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COLLECTION  &amp;  DATA CLEANING</vt:lpstr>
      <vt:lpstr>Présentation PowerPoint</vt:lpstr>
      <vt:lpstr>Présentation PowerPoint</vt:lpstr>
      <vt:lpstr>Présentation PowerPoint</vt:lpstr>
      <vt:lpstr>Présentation PowerPoint</vt:lpstr>
      <vt:lpstr>OUR RECOMMENDATIONS</vt:lpstr>
      <vt:lpstr>Bokan, the new “Gastronomic pub” reference in London</vt:lpstr>
      <vt:lpstr>Marketing strategy</vt:lpstr>
      <vt:lpstr>Présentation PowerPoint</vt:lpstr>
      <vt:lpstr>BUILD A NEW MENU – Prototype</vt:lpstr>
      <vt:lpstr>Présentation PowerPoint</vt:lpstr>
      <vt:lpstr>Présentation PowerPoint</vt:lpstr>
      <vt:lpstr>REVENUE ESTIMATION POST-REBRANDING – Restaurant</vt:lpstr>
      <vt:lpstr>REVENUE ESTIMATION POST-REBRANDING – Bar / Rooftop</vt:lpstr>
      <vt:lpstr>Restaurant / Dinner</vt:lpstr>
      <vt:lpstr>COSTS &amp; BREAKEVEN ESTIMATION – Fixed and variable costs</vt:lpstr>
      <vt:lpstr>COSTS &amp; BREAKEVEN ESTIMATION – Rebranding and breakeven</vt:lpstr>
      <vt:lpstr>Key Performance Indicators (I) </vt:lpstr>
      <vt:lpstr>Key Performance Indicators (II) </vt:lpstr>
      <vt:lpstr>MANY  THANKS  FOR YOUR  ATTENTION</vt:lpstr>
      <vt:lpstr>Présentation PowerPoint</vt:lpstr>
      <vt:lpstr>MARKET TRENDS – Most trending types of cuisine in London</vt:lpstr>
      <vt:lpstr>Topic Extraction – LDA output</vt:lpstr>
      <vt:lpstr>Topic Extraction – GSDMM output</vt:lpstr>
      <vt:lpstr>INTER-TOPIC DISTANCE (LDA)</vt:lpstr>
      <vt:lpstr>INTER-TOPIC DISTANCE (GSDMM)</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ACCOR PROJECT</dc:title>
  <cp:lastModifiedBy>Thomas DEMAREUIL</cp:lastModifiedBy>
  <cp:revision>276</cp:revision>
  <dcterms:modified xsi:type="dcterms:W3CDTF">2020-03-31T09:02:14Z</dcterms:modified>
</cp:coreProperties>
</file>